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68" r:id="rId2"/>
    <p:sldId id="336" r:id="rId3"/>
    <p:sldId id="321" r:id="rId4"/>
    <p:sldId id="323" r:id="rId5"/>
    <p:sldId id="278" r:id="rId6"/>
    <p:sldId id="279" r:id="rId7"/>
    <p:sldId id="325" r:id="rId8"/>
    <p:sldId id="280" r:id="rId9"/>
    <p:sldId id="281" r:id="rId10"/>
    <p:sldId id="282" r:id="rId11"/>
    <p:sldId id="326" r:id="rId12"/>
    <p:sldId id="285" r:id="rId13"/>
    <p:sldId id="286" r:id="rId14"/>
    <p:sldId id="329" r:id="rId15"/>
    <p:sldId id="328" r:id="rId16"/>
    <p:sldId id="327" r:id="rId17"/>
    <p:sldId id="330" r:id="rId18"/>
    <p:sldId id="349" r:id="rId19"/>
    <p:sldId id="307" r:id="rId20"/>
    <p:sldId id="316" r:id="rId21"/>
    <p:sldId id="308" r:id="rId22"/>
    <p:sldId id="309" r:id="rId23"/>
    <p:sldId id="319" r:id="rId24"/>
    <p:sldId id="310" r:id="rId25"/>
    <p:sldId id="311" r:id="rId26"/>
    <p:sldId id="339" r:id="rId27"/>
    <p:sldId id="313" r:id="rId28"/>
    <p:sldId id="312" r:id="rId29"/>
    <p:sldId id="335" r:id="rId30"/>
    <p:sldId id="333" r:id="rId31"/>
    <p:sldId id="284" r:id="rId32"/>
    <p:sldId id="314" r:id="rId33"/>
    <p:sldId id="340" r:id="rId34"/>
    <p:sldId id="315" r:id="rId35"/>
    <p:sldId id="334" r:id="rId36"/>
    <p:sldId id="342" r:id="rId37"/>
    <p:sldId id="320" r:id="rId38"/>
    <p:sldId id="337" r:id="rId39"/>
    <p:sldId id="324" r:id="rId40"/>
    <p:sldId id="344" r:id="rId41"/>
    <p:sldId id="345" r:id="rId42"/>
    <p:sldId id="347" r:id="rId43"/>
    <p:sldId id="346" r:id="rId44"/>
    <p:sldId id="348" r:id="rId45"/>
    <p:sldId id="318" r:id="rId46"/>
    <p:sldId id="343" r:id="rId47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CFA99EB-1D5C-4F88-AEAD-A01863869250}">
          <p14:sldIdLst>
            <p14:sldId id="268"/>
            <p14:sldId id="336"/>
            <p14:sldId id="321"/>
            <p14:sldId id="323"/>
            <p14:sldId id="278"/>
            <p14:sldId id="279"/>
            <p14:sldId id="325"/>
            <p14:sldId id="280"/>
            <p14:sldId id="281"/>
            <p14:sldId id="282"/>
            <p14:sldId id="326"/>
            <p14:sldId id="285"/>
            <p14:sldId id="286"/>
            <p14:sldId id="329"/>
            <p14:sldId id="328"/>
            <p14:sldId id="327"/>
            <p14:sldId id="330"/>
            <p14:sldId id="349"/>
            <p14:sldId id="307"/>
            <p14:sldId id="316"/>
            <p14:sldId id="308"/>
            <p14:sldId id="309"/>
            <p14:sldId id="319"/>
            <p14:sldId id="310"/>
            <p14:sldId id="311"/>
            <p14:sldId id="339"/>
            <p14:sldId id="313"/>
            <p14:sldId id="312"/>
            <p14:sldId id="335"/>
            <p14:sldId id="333"/>
            <p14:sldId id="284"/>
            <p14:sldId id="314"/>
            <p14:sldId id="340"/>
            <p14:sldId id="315"/>
            <p14:sldId id="334"/>
            <p14:sldId id="342"/>
            <p14:sldId id="320"/>
            <p14:sldId id="337"/>
            <p14:sldId id="324"/>
            <p14:sldId id="344"/>
            <p14:sldId id="345"/>
            <p14:sldId id="347"/>
            <p14:sldId id="346"/>
            <p14:sldId id="348"/>
            <p14:sldId id="318"/>
            <p14:sldId id="34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M-COM Rondeau D." initials="TRD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7DA"/>
    <a:srgbClr val="435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2"/>
    <p:restoredTop sz="82558" autoAdjust="0"/>
  </p:normalViewPr>
  <p:slideViewPr>
    <p:cSldViewPr>
      <p:cViewPr varScale="1">
        <p:scale>
          <a:sx n="76" d="100"/>
          <a:sy n="76" d="100"/>
        </p:scale>
        <p:origin x="-18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Relationship Id="rId4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Relationship Id="rId4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Feuil1!$A$5</c:f>
              <c:strCache>
                <c:ptCount val="1"/>
                <c:pt idx="0">
                  <c:v>Taux exécution des depenses réelles d'Investissement hors reports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Feuil1!$B$2:$P$2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Feuil1!$B$5:$P$5</c:f>
              <c:numCache>
                <c:formatCode>0%</c:formatCode>
                <c:ptCount val="11"/>
                <c:pt idx="0">
                  <c:v>0.47392966138496384</c:v>
                </c:pt>
                <c:pt idx="1">
                  <c:v>0.56429408093628453</c:v>
                </c:pt>
                <c:pt idx="2">
                  <c:v>0.57805749488756253</c:v>
                </c:pt>
                <c:pt idx="3">
                  <c:v>0.55274089076060273</c:v>
                </c:pt>
                <c:pt idx="4">
                  <c:v>0.59282004815184575</c:v>
                </c:pt>
                <c:pt idx="5">
                  <c:v>0.59576900005298195</c:v>
                </c:pt>
                <c:pt idx="6">
                  <c:v>0.534602180822916</c:v>
                </c:pt>
                <c:pt idx="7">
                  <c:v>0.56895596405536797</c:v>
                </c:pt>
                <c:pt idx="8">
                  <c:v>0.58205859067910837</c:v>
                </c:pt>
                <c:pt idx="9">
                  <c:v>0.48161397643787485</c:v>
                </c:pt>
                <c:pt idx="10">
                  <c:v>0.64165960066321281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1D-4543-88C5-3A044752C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549248"/>
        <c:axId val="90555136"/>
      </c:barChart>
      <c:catAx>
        <c:axId val="9054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555136"/>
        <c:crosses val="autoZero"/>
        <c:auto val="1"/>
        <c:lblAlgn val="ctr"/>
        <c:lblOffset val="100"/>
        <c:noMultiLvlLbl val="0"/>
      </c:catAx>
      <c:valAx>
        <c:axId val="9055513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54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BC-4CCD-9746-880DCB78D6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9BC-4CCD-9746-880DCB78D6D9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BC-4CCD-9746-880DCB78D6D9}"/>
                </c:ext>
              </c:extLst>
            </c:dLbl>
            <c:dLbl>
              <c:idx val="1"/>
              <c:layout>
                <c:manualLayout>
                  <c:x val="-2.2247603565222266E-2"/>
                  <c:y val="7.961048116909140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48785816389451686"/>
                      <c:h val="0.183104106688910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9BC-4CCD-9746-880DCB78D6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Feuil2!$A$42:$A$43</c:f>
              <c:strCache>
                <c:ptCount val="2"/>
                <c:pt idx="0">
                  <c:v>Eclairage public, Voierie, Espaces Verts, Infrastructures</c:v>
                </c:pt>
                <c:pt idx="1">
                  <c:v>Urbanisme/Aménagement</c:v>
                </c:pt>
              </c:strCache>
            </c:strRef>
          </c:cat>
          <c:val>
            <c:numRef>
              <c:f>Feuil2!$B$42:$B$43</c:f>
              <c:numCache>
                <c:formatCode>_-* #\ ##0.0\ _€_-;\-* #\ ##0.0\ _€_-;_-* "-"??\ _€_-;_-@_-</c:formatCode>
                <c:ptCount val="2"/>
                <c:pt idx="0">
                  <c:v>88.075167959999888</c:v>
                </c:pt>
                <c:pt idx="1">
                  <c:v>0.82819739999999997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9BC-4CCD-9746-880DCB78D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3D2-4056-8527-0A3AB321673D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3D2-4056-8527-0A3AB321673D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3D2-4056-8527-0A3AB321673D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3D2-4056-8527-0A3AB321673D}"/>
              </c:ext>
            </c:extLst>
          </c:dPt>
          <c:dPt>
            <c:idx val="4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3D2-4056-8527-0A3AB321673D}"/>
              </c:ext>
            </c:extLst>
          </c:dPt>
          <c:dLbls>
            <c:dLbl>
              <c:idx val="0"/>
              <c:layout>
                <c:manualLayout>
                  <c:x val="-9.0259784717383815E-2"/>
                  <c:y val="6.57057434358240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918399705862077"/>
                      <c:h val="0.34610600316343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3D2-4056-8527-0A3AB32167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Feuil2!$A$45:$A$49</c:f>
              <c:strCache>
                <c:ptCount val="5"/>
                <c:pt idx="0">
                  <c:v>Développement économique et politique agricole</c:v>
                </c:pt>
                <c:pt idx="1">
                  <c:v>Enseignement superieur</c:v>
                </c:pt>
                <c:pt idx="2">
                  <c:v>Habitat </c:v>
                </c:pt>
                <c:pt idx="3">
                  <c:v>Politique de la Ville+PLIE</c:v>
                </c:pt>
                <c:pt idx="4">
                  <c:v>Tourisme</c:v>
                </c:pt>
              </c:strCache>
            </c:strRef>
          </c:cat>
          <c:val>
            <c:numRef>
              <c:f>Feuil2!$B$45:$B$49</c:f>
              <c:numCache>
                <c:formatCode>_-* #\ ##0.0\ _€_-;\-* #\ ##0.0\ _€_-;_-* "-"??\ _€_-;_-@_-</c:formatCode>
                <c:ptCount val="5"/>
                <c:pt idx="0">
                  <c:v>14.97529435</c:v>
                </c:pt>
                <c:pt idx="1">
                  <c:v>8.3421418499999991</c:v>
                </c:pt>
                <c:pt idx="2">
                  <c:v>11.015833820000001</c:v>
                </c:pt>
                <c:pt idx="3">
                  <c:v>1.21139113</c:v>
                </c:pt>
                <c:pt idx="4">
                  <c:v>6.7919178699999998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3D2-4056-8527-0A3AB3216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97072150713414"/>
          <c:y val="4.6813706922957853E-2"/>
          <c:w val="0.45775965368927263"/>
          <c:h val="0.7599691054072125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shade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394-4B4C-944A-483320E9927C}"/>
              </c:ext>
            </c:extLst>
          </c:dPt>
          <c:dPt>
            <c:idx val="1"/>
            <c:bubble3D val="0"/>
            <c:spPr>
              <a:solidFill>
                <a:schemeClr val="accent3">
                  <a:shade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394-4B4C-944A-483320E9927C}"/>
              </c:ext>
            </c:extLst>
          </c:dPt>
          <c:dPt>
            <c:idx val="2"/>
            <c:bubble3D val="0"/>
            <c:spPr>
              <a:solidFill>
                <a:schemeClr val="accent3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394-4B4C-944A-483320E9927C}"/>
              </c:ext>
            </c:extLst>
          </c:dPt>
          <c:dPt>
            <c:idx val="3"/>
            <c:bubble3D val="0"/>
            <c:spPr>
              <a:solidFill>
                <a:schemeClr val="accent3">
                  <a:tint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394-4B4C-944A-483320E9927C}"/>
              </c:ext>
            </c:extLst>
          </c:dPt>
          <c:dPt>
            <c:idx val="4"/>
            <c:bubble3D val="0"/>
            <c:spPr>
              <a:solidFill>
                <a:schemeClr val="accent3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394-4B4C-944A-483320E9927C}"/>
              </c:ext>
            </c:extLst>
          </c:dPt>
          <c:dPt>
            <c:idx val="5"/>
            <c:bubble3D val="0"/>
            <c:spPr>
              <a:solidFill>
                <a:schemeClr val="accent3">
                  <a:tint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394-4B4C-944A-483320E9927C}"/>
              </c:ext>
            </c:extLst>
          </c:dPt>
          <c:dLbls>
            <c:dLbl>
              <c:idx val="0"/>
              <c:layout>
                <c:manualLayout>
                  <c:x val="-6.9238834573936231E-2"/>
                  <c:y val="0.2368858546900165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069242306410401"/>
                      <c:h val="0.121567175977313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394-4B4C-944A-483320E9927C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94-4B4C-944A-483320E99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Feuil2!$A$51:$A$56</c:f>
              <c:strCache>
                <c:ptCount val="6"/>
                <c:pt idx="0">
                  <c:v>Assainissement</c:v>
                </c:pt>
                <c:pt idx="1">
                  <c:v>Développement durable</c:v>
                </c:pt>
                <c:pt idx="2">
                  <c:v>Eau potable</c:v>
                </c:pt>
                <c:pt idx="3">
                  <c:v>Energie</c:v>
                </c:pt>
                <c:pt idx="4">
                  <c:v>Gemapi</c:v>
                </c:pt>
                <c:pt idx="5">
                  <c:v>Ordures Ménagères</c:v>
                </c:pt>
              </c:strCache>
            </c:strRef>
          </c:cat>
          <c:val>
            <c:numRef>
              <c:f>Feuil2!$B$51:$B$56</c:f>
              <c:numCache>
                <c:formatCode>_-* #\ ##0.0\ _€_-;\-* #\ ##0.0\ _€_-;_-* "-"??\ _€_-;_-@_-</c:formatCode>
                <c:ptCount val="6"/>
                <c:pt idx="0">
                  <c:v>31.85525651</c:v>
                </c:pt>
                <c:pt idx="1">
                  <c:v>2.6672709800000005</c:v>
                </c:pt>
                <c:pt idx="2">
                  <c:v>23.965177870000002</c:v>
                </c:pt>
                <c:pt idx="3">
                  <c:v>1.9249186899999999</c:v>
                </c:pt>
                <c:pt idx="4">
                  <c:v>1.6587039700000001</c:v>
                </c:pt>
                <c:pt idx="5">
                  <c:v>53.838927269999985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394-4B4C-944A-483320E99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52B-4271-A3EE-101FE94C81CD}"/>
              </c:ext>
            </c:extLst>
          </c:dPt>
          <c:dPt>
            <c:idx val="1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52B-4271-A3EE-101FE94C81C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52B-4271-A3EE-101FE94C81CD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52B-4271-A3EE-101FE94C81CD}"/>
              </c:ext>
            </c:extLst>
          </c:dPt>
          <c:dPt>
            <c:idx val="4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52B-4271-A3EE-101FE94C81CD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2B-4271-A3EE-101FE94C81CD}"/>
                </c:ext>
              </c:extLst>
            </c:dLbl>
            <c:dLbl>
              <c:idx val="4"/>
              <c:layout>
                <c:manualLayout>
                  <c:x val="-9.4466237668476574E-2"/>
                  <c:y val="0.19509279774666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282651204624048"/>
                      <c:h val="0.311721490146126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52B-4271-A3EE-101FE94C81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Feuil2!$A$58:$A$62</c:f>
              <c:strCache>
                <c:ptCount val="5"/>
                <c:pt idx="0">
                  <c:v>Crématorium</c:v>
                </c:pt>
                <c:pt idx="1">
                  <c:v>Défense incendie</c:v>
                </c:pt>
                <c:pt idx="2">
                  <c:v>Fourrière animale</c:v>
                </c:pt>
                <c:pt idx="3">
                  <c:v>Propreté Urbaine</c:v>
                </c:pt>
                <c:pt idx="4">
                  <c:v>Transports pédagogiques et sportifs</c:v>
                </c:pt>
              </c:strCache>
            </c:strRef>
          </c:cat>
          <c:val>
            <c:numRef>
              <c:f>Feuil2!$B$58:$B$62</c:f>
              <c:numCache>
                <c:formatCode>_-* #\ ##0.0\ _€_-;\-* #\ ##0.0\ _€_-;_-* "-"??\ _€_-;_-@_-</c:formatCode>
                <c:ptCount val="5"/>
                <c:pt idx="0">
                  <c:v>0.15712677999999999</c:v>
                </c:pt>
                <c:pt idx="1">
                  <c:v>0.74524076999999989</c:v>
                </c:pt>
                <c:pt idx="2">
                  <c:v>0.32127996000000003</c:v>
                </c:pt>
                <c:pt idx="3">
                  <c:v>9.0460504299999993</c:v>
                </c:pt>
                <c:pt idx="4">
                  <c:v>1.0656810000000001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52B-4271-A3EE-101FE94C8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5575849997252"/>
          <c:y val="8.8553154386207533E-2"/>
          <c:w val="0.55210732676017171"/>
          <c:h val="0.8490039902914653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8B-4AF8-A13F-7607CA12CD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98B-4AF8-A13F-7607CA12CD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98B-4AF8-A13F-7607CA12CD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98B-4AF8-A13F-7607CA12CD6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98B-4AF8-A13F-7607CA12CD6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98B-4AF8-A13F-7607CA12CD63}"/>
              </c:ext>
            </c:extLst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fr-FR" dirty="0" smtClean="0"/>
                      <a:t>Environnement et cadre de vie </a:t>
                    </a:r>
                    <a:r>
                      <a:rPr lang="fr-FR" baseline="0" dirty="0" smtClean="0"/>
                      <a:t>115,9</a:t>
                    </a:r>
                    <a:endParaRPr lang="fr-FR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8B-4AF8-A13F-7607CA12CD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Feuil2!$A$35:$A$40</c:f>
              <c:strCache>
                <c:ptCount val="6"/>
                <c:pt idx="0">
                  <c:v>Aménagement de l'espace</c:v>
                </c:pt>
                <c:pt idx="1">
                  <c:v>Attractivité du Territoire</c:v>
                </c:pt>
                <c:pt idx="2">
                  <c:v>Services publics et développement durable</c:v>
                </c:pt>
                <c:pt idx="3">
                  <c:v>Services d'interêt collectif</c:v>
                </c:pt>
                <c:pt idx="4">
                  <c:v>Ressources</c:v>
                </c:pt>
                <c:pt idx="5">
                  <c:v>Equipements culturels et sportifs</c:v>
                </c:pt>
              </c:strCache>
            </c:strRef>
          </c:cat>
          <c:val>
            <c:numRef>
              <c:f>Feuil2!$B$35:$B$40</c:f>
              <c:numCache>
                <c:formatCode>_-* #\ ##0.0\ _€_-;\-* #\ ##0.0\ _€_-;_-* "-"??\ _€_-;_-@_-</c:formatCode>
                <c:ptCount val="6"/>
                <c:pt idx="0">
                  <c:v>88.903365359999896</c:v>
                </c:pt>
                <c:pt idx="1">
                  <c:v>42.336579019999995</c:v>
                </c:pt>
                <c:pt idx="2">
                  <c:v>115.91025528999999</c:v>
                </c:pt>
                <c:pt idx="3">
                  <c:v>11.3</c:v>
                </c:pt>
                <c:pt idx="4">
                  <c:v>35.053124909999987</c:v>
                </c:pt>
                <c:pt idx="5">
                  <c:v>17.3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98B-4AF8-A13F-7607CA12CD6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0.22882</cdr:x>
      <cdr:y>0.01888</cdr:y>
    </cdr:from>
    <cdr:to>
      <cdr:x>0.448</cdr:x>
      <cdr:y>0.1233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202815" y="42094"/>
          <a:ext cx="1152128" cy="232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900" dirty="0" smtClean="0">
              <a:latin typeface="Arial" panose="020B0604020202020204" pitchFamily="34" charset="0"/>
              <a:cs typeface="Arial" panose="020B0604020202020204" pitchFamily="34" charset="0"/>
            </a:rPr>
            <a:t>Crématorium 0,2</a:t>
          </a:r>
          <a:endParaRPr lang="fr-FR" sz="9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0.4149</cdr:x>
      <cdr:y>0.091</cdr:y>
    </cdr:from>
    <cdr:to>
      <cdr:x>0.50279</cdr:x>
      <cdr:y>0.1233</cdr:y>
    </cdr:to>
    <cdr:cxnSp macro="">
      <cdr:nvCxnSpPr>
        <cdr:cNvPr id="4" name="Connecteur droit 3"/>
        <cdr:cNvCxnSpPr/>
      </cdr:nvCxnSpPr>
      <cdr:spPr>
        <a:xfrm xmlns:a="http://schemas.openxmlformats.org/drawingml/2006/main">
          <a:off x="2180933" y="202895"/>
          <a:ext cx="462042" cy="7200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0.17274</cdr:x>
      <cdr:y>0.26933</cdr:y>
    </cdr:from>
    <cdr:to>
      <cdr:x>0.2366</cdr:x>
      <cdr:y>0.37803</cdr:y>
    </cdr:to>
    <cdr:sp macro="" textlink="">
      <cdr:nvSpPr>
        <cdr:cNvPr id="2" name="Flèche vers le bas 1"/>
        <cdr:cNvSpPr/>
      </cdr:nvSpPr>
      <cdr:spPr>
        <a:xfrm xmlns:a="http://schemas.openxmlformats.org/drawingml/2006/main" rot="6528381">
          <a:off x="982782" y="1036380"/>
          <a:ext cx="410279" cy="370650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4">
            <a:lumMod val="75000"/>
            <a:alpha val="50000"/>
          </a:schemeClr>
        </a:solidFill>
        <a:ln xmlns:a="http://schemas.openxmlformats.org/drawingml/2006/main">
          <a:solidFill>
            <a:schemeClr val="accent4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7088" cy="497047"/>
          </a:xfrm>
          <a:prstGeom prst="rect">
            <a:avLst/>
          </a:prstGeom>
        </p:spPr>
        <p:txBody>
          <a:bodyPr vert="horz" lIns="91453" tIns="45726" rIns="91453" bIns="4572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587" y="1"/>
            <a:ext cx="2947088" cy="497047"/>
          </a:xfrm>
          <a:prstGeom prst="rect">
            <a:avLst/>
          </a:prstGeom>
        </p:spPr>
        <p:txBody>
          <a:bodyPr vert="horz" lIns="91453" tIns="45726" rIns="91453" bIns="45726" rtlCol="0"/>
          <a:lstStyle>
            <a:lvl1pPr algn="r">
              <a:defRPr sz="1200"/>
            </a:lvl1pPr>
          </a:lstStyle>
          <a:p>
            <a:fld id="{5E2755F3-8741-46FF-B71D-B8700860FA67}" type="datetimeFigureOut">
              <a:rPr lang="fr-FR" smtClean="0"/>
              <a:t>02/04/2019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32766"/>
            <a:ext cx="2947088" cy="497047"/>
          </a:xfrm>
          <a:prstGeom prst="rect">
            <a:avLst/>
          </a:prstGeom>
        </p:spPr>
        <p:txBody>
          <a:bodyPr vert="horz" lIns="91453" tIns="45726" rIns="91453" bIns="4572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587" y="9432766"/>
            <a:ext cx="2947088" cy="497047"/>
          </a:xfrm>
          <a:prstGeom prst="rect">
            <a:avLst/>
          </a:prstGeom>
        </p:spPr>
        <p:txBody>
          <a:bodyPr vert="horz" lIns="91453" tIns="45726" rIns="91453" bIns="45726" rtlCol="0" anchor="b"/>
          <a:lstStyle>
            <a:lvl1pPr algn="r">
              <a:defRPr sz="1200"/>
            </a:lvl1pPr>
          </a:lstStyle>
          <a:p>
            <a:fld id="{50964A0D-2EB7-48FD-B84E-48CD1329DA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9151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347" cy="498215"/>
          </a:xfrm>
          <a:prstGeom prst="rect">
            <a:avLst/>
          </a:prstGeom>
        </p:spPr>
        <p:txBody>
          <a:bodyPr vert="horz" lIns="91453" tIns="45726" rIns="91453" bIns="4572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4" y="0"/>
            <a:ext cx="2946347" cy="498215"/>
          </a:xfrm>
          <a:prstGeom prst="rect">
            <a:avLst/>
          </a:prstGeom>
        </p:spPr>
        <p:txBody>
          <a:bodyPr vert="horz" lIns="91453" tIns="45726" rIns="91453" bIns="45726" rtlCol="0"/>
          <a:lstStyle>
            <a:lvl1pPr algn="r">
              <a:defRPr sz="1200"/>
            </a:lvl1pPr>
          </a:lstStyle>
          <a:p>
            <a:fld id="{96DBCBCB-460F-4D60-BF15-347C71385EB4}" type="datetimeFigureOut">
              <a:rPr lang="fr-FR" smtClean="0"/>
              <a:t>02/04/2019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3" tIns="45726" rIns="91453" bIns="45726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53" tIns="45726" rIns="91453" bIns="45726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31600"/>
            <a:ext cx="2946347" cy="498214"/>
          </a:xfrm>
          <a:prstGeom prst="rect">
            <a:avLst/>
          </a:prstGeom>
        </p:spPr>
        <p:txBody>
          <a:bodyPr vert="horz" lIns="91453" tIns="45726" rIns="91453" bIns="4572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4" y="9431600"/>
            <a:ext cx="2946347" cy="498214"/>
          </a:xfrm>
          <a:prstGeom prst="rect">
            <a:avLst/>
          </a:prstGeom>
        </p:spPr>
        <p:txBody>
          <a:bodyPr vert="horz" lIns="91453" tIns="45726" rIns="91453" bIns="45726" rtlCol="0" anchor="b"/>
          <a:lstStyle>
            <a:lvl1pPr algn="r">
              <a:defRPr sz="1200"/>
            </a:lvl1pPr>
          </a:lstStyle>
          <a:p>
            <a:fld id="{7A8D8F2B-535C-4AC7-A8AC-320D33170D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2645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86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990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360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17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840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596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722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437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dépenses d’investissement s’élèveront à 84M€</a:t>
            </a:r>
            <a:r>
              <a:rPr lang="fr-FR" baseline="0" dirty="0" smtClean="0"/>
              <a:t> hors remboursement du capital de la dette (12,3M€), restes à réaliser (37,6M€), participation au budget Eaux pluviales (1,3M€), reversement de la taxe d’aménagement (1,7M€) et écritures d’ordre.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Sur ce périmètre, les crédits d’investissement progressent de 11,2M€, soit une hausse de 15,4%.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1711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crédits affectés au Développement économique s’élèvent à 10M€</a:t>
            </a:r>
            <a:r>
              <a:rPr lang="fr-FR" baseline="0" dirty="0" smtClean="0"/>
              <a:t>. Ce montant est stable par rapport à 2018.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0802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4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montant 2018 pris</a:t>
            </a:r>
            <a:r>
              <a:rPr lang="fr-FR" baseline="0" dirty="0" smtClean="0"/>
              <a:t> pour comparaison ne comprend pas le budget annexe transport.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8981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crédits</a:t>
            </a:r>
            <a:r>
              <a:rPr lang="fr-FR" baseline="0" dirty="0" smtClean="0"/>
              <a:t> prévus pour la politique agricole sont de 395 00 euros contre 220 000 euros au budget primitif 2018. Cela représente une progression de 175 000 € (+79,5%).</a:t>
            </a:r>
          </a:p>
          <a:p>
            <a:endParaRPr lang="fr-FR" baseline="0" dirty="0" smtClean="0"/>
          </a:p>
          <a:p>
            <a:r>
              <a:rPr lang="fr-FR" baseline="0" dirty="0" smtClean="0"/>
              <a:t>Les ordures ménagères représenteront un budget de 7,3M€, en baisse de 2,8M€ (10,1M€ en 2018).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394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crédits pour l’Habitat sont stables à hauteur de 7,7M€. </a:t>
            </a:r>
          </a:p>
          <a:p>
            <a:endParaRPr lang="fr-FR" dirty="0" smtClean="0"/>
          </a:p>
          <a:p>
            <a:r>
              <a:rPr lang="fr-FR" dirty="0" smtClean="0"/>
              <a:t>Le budget prévu pour les infrastructures est en forte hausse :</a:t>
            </a:r>
            <a:r>
              <a:rPr lang="fr-FR" baseline="0" dirty="0" smtClean="0"/>
              <a:t> de 6,8M€ en 2018, il passe à 9,7M€ en 2019, progressant ainsi de 2,9M€ (+42%).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807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670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crédits affectés</a:t>
            </a:r>
            <a:r>
              <a:rPr lang="fr-FR" baseline="0" dirty="0" smtClean="0"/>
              <a:t> aux équipements sportifs progressent également de manière significative. Ils s’élèvent à 7,6M€ contre 6,8M€ en 2018, soit une hausse de 0,85M€ (+12,7%).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3122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budget d’investissement pour le tourisme</a:t>
            </a:r>
            <a:r>
              <a:rPr lang="fr-FR" baseline="0" dirty="0" smtClean="0"/>
              <a:t> passe de 2,5M€ en 2018 à 3,8M€ (+1,3M€ soit +52,3%).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8363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crédits d’investissement dédiés aux actions en matière d’énergie s’élèvent à 0,6M€. Ils étaient de 1,1M€ en 2018, en lien avec l’acquisition du</a:t>
            </a:r>
            <a:r>
              <a:rPr lang="fr-FR" baseline="0" dirty="0" smtClean="0"/>
              <a:t> terrain pour la future chaufferie.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En matière d’urbanisme, les crédits sont ramenés à 0,7M€, en légère diminution par rapport à 2018 (0,9M€).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7783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crédits pour la GEMAPI sont de 945 000</a:t>
            </a:r>
            <a:r>
              <a:rPr lang="fr-FR" baseline="0" dirty="0" smtClean="0"/>
              <a:t> euros, en progression de 200 000 euros par rapport à 2018 (743 000 euros).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Le budget d’investissement dédié à l’enseignement supérieur est particulièrement élevé en 2019, à hauteur de 5M€. Il était en 2018 de 0,6M€, soit une progression de 4,4M€. Ce montant s’explique notamment par l’acquisition du bâtiment ESBAT.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0473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actions en matière de développement durable voient également leur budget progresser fortement : il s’élève à 2,3M€ contre 0,6M€ en 2018.</a:t>
            </a:r>
            <a:r>
              <a:rPr lang="fr-FR" baseline="0" dirty="0" smtClean="0"/>
              <a:t> Cela représente une augmentation des crédits de 1,7M€ (les crédits sont multipliés par 4).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Les crédits de défense incendie passent de 0,2 à 0,4M€ avec, précisément, une progression de 176 000 euros (+74%).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Le budget des équipements culturels connait lui aussi une forte progression, passant de 171 000 euros en 2018 à 490 000 euros en 2019, soit une augmentation de 319 000 euros.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44968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budget d’équipement des services passe de 5,1M€ à 5,6M€, soit une augmentation de 0,5M€.</a:t>
            </a:r>
          </a:p>
          <a:p>
            <a:endParaRPr lang="fr-FR" dirty="0" smtClean="0"/>
          </a:p>
          <a:p>
            <a:r>
              <a:rPr lang="fr-FR" dirty="0" smtClean="0"/>
              <a:t>Enfin, les interventions sur les communes seront également en nette</a:t>
            </a:r>
            <a:r>
              <a:rPr lang="fr-FR" baseline="0" dirty="0" smtClean="0"/>
              <a:t> progression, s’établissant à 21,8M€ contre 19,3M€ en 2018. Le budget progresse donc de 2,5M€.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5113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10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5526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dépenses</a:t>
            </a:r>
            <a:r>
              <a:rPr lang="fr-FR" baseline="0" dirty="0" smtClean="0"/>
              <a:t> d’investissement du budget annexe de l’assainissement s’établissent à 12,6M€, hors reports de 7,6M€, remboursement de la dette de 1,8M€ (pour le seul assainissement collectif), et écritures d’ordre. Sur ce périmètre, les crédits 2018 étaient de 15,4M€.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9225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983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crédits d’investissement s’établissent à 10,8M€, hors restes à réaliser (3,8M€), remboursement d’emprunts (1,4M€) et écritures d’ordre. Ce montant était de 8,9M€ en 2018. Il</a:t>
            </a:r>
            <a:r>
              <a:rPr lang="fr-FR" baseline="0" dirty="0" smtClean="0"/>
              <a:t> y a donc une progression de 1,9M€ (+21%).</a:t>
            </a:r>
          </a:p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803693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0369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crédits d’investissement sont</a:t>
            </a:r>
            <a:r>
              <a:rPr lang="fr-FR" baseline="0" dirty="0" smtClean="0"/>
              <a:t> fixés 0,3M€, en diminution significative par rapport à 2018 (1,2M€, soit une baisse de 0,9M€).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pPr defTabSz="882487">
              <a:defRPr/>
            </a:pPr>
            <a:r>
              <a:rPr lang="fr-FR" baseline="0" dirty="0" smtClean="0"/>
              <a:t>Ainsi le montant consolidé de l’investissement (hors restes à réaliser, remboursements d’emprunt et écritures d’ordre) du budget principal et des budgets annexes passe de 98,3M€ au budget primitif 2018 à 107,7M€ pour le BP 2019. Cela représente un effort supplémentaire d’investissement de 9,4M€, soit une augmentation de près de 10%. </a:t>
            </a:r>
            <a:endParaRPr lang="fr-FR" dirty="0" smtClean="0"/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07251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575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8793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3188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3604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complément</a:t>
            </a:r>
            <a:r>
              <a:rPr lang="fr-FR" baseline="0" dirty="0" smtClean="0"/>
              <a:t> : les montants inscrits par le SMT pour les mobilités sont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 de 5 minibus  électriques à partir de septembre (loués par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Kéolis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 expérimental) : 70 000 € HT pour 2019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Mise aux normes du chauffage de l’atelier pour l’accueil des futurs bus GNV (arrivée en 2021) : 215 000 € HT pour 2019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4988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9952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9950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71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203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858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797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476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79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20713"/>
          </a:xfrm>
          <a:prstGeom prst="rect">
            <a:avLst/>
          </a:prstGeom>
          <a:solidFill>
            <a:srgbClr val="435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2987824" y="0"/>
            <a:ext cx="3096344" cy="620713"/>
          </a:xfrm>
          <a:prstGeom prst="rect">
            <a:avLst/>
          </a:prstGeom>
          <a:solidFill>
            <a:srgbClr val="3BA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rgbClr val="4350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323528" y="116632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Présentation</a:t>
            </a:r>
          </a:p>
          <a:p>
            <a:r>
              <a:rPr lang="fr-FR" sz="1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Tours Métropole Val de Loire</a:t>
            </a:r>
            <a:endParaRPr lang="fr-FR" sz="1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ZoneTexte 1"/>
          <p:cNvSpPr txBox="1"/>
          <p:nvPr userDrawn="1"/>
        </p:nvSpPr>
        <p:spPr>
          <a:xfrm>
            <a:off x="323528" y="6597352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www.tours-metropole.fr</a:t>
            </a:r>
            <a:endParaRPr lang="fr-FR" sz="1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6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3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2720"/>
            <a:ext cx="5284470" cy="72136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5284470" cy="4652963"/>
          </a:xfrm>
        </p:spPr>
        <p:txBody>
          <a:bodyPr/>
          <a:lstStyle>
            <a:lvl1pPr>
              <a:defRPr>
                <a:solidFill>
                  <a:srgbClr val="404E5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>
                <a:solidFill>
                  <a:srgbClr val="404E5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>
                <a:solidFill>
                  <a:srgbClr val="404E5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>
                <a:solidFill>
                  <a:srgbClr val="404E5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>
                <a:solidFill>
                  <a:srgbClr val="404E5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264911"/>
            <a:ext cx="2057400" cy="365125"/>
          </a:xfrm>
        </p:spPr>
        <p:txBody>
          <a:bodyPr/>
          <a:lstStyle>
            <a:lvl1pPr>
              <a:defRPr sz="1000">
                <a:solidFill>
                  <a:srgbClr val="404E5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fr-FR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115050" y="1524000"/>
            <a:ext cx="2774950" cy="3627121"/>
          </a:xfrm>
        </p:spPr>
        <p:txBody>
          <a:bodyPr/>
          <a:lstStyle>
            <a:lvl1pPr marL="0" indent="0">
              <a:buNone/>
              <a:defRPr>
                <a:solidFill>
                  <a:srgbClr val="404E5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>
                <a:solidFill>
                  <a:srgbClr val="404E5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>
                <a:solidFill>
                  <a:srgbClr val="404E5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>
                <a:solidFill>
                  <a:srgbClr val="404E5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>
                <a:solidFill>
                  <a:srgbClr val="404E5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8646850" y="106532"/>
            <a:ext cx="497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19652-D217-4A0D-96D4-3422E1054F52}" type="slidenum">
              <a:rPr lang="fr-FR" sz="1000" baseline="0" smtClean="0">
                <a:solidFill>
                  <a:schemeClr val="bg1"/>
                </a:solidFill>
                <a:latin typeface="Arial" panose="020B0604020202020204" pitchFamily="34" charset="0"/>
              </a:rPr>
              <a:t>‹N°›</a:t>
            </a:fld>
            <a:endParaRPr lang="fr-FR" sz="1000" baseline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3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 userDrawn="1"/>
        </p:nvSpPr>
        <p:spPr>
          <a:xfrm>
            <a:off x="323528" y="6597352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www.tours-metropole.fr</a:t>
            </a:r>
            <a:endParaRPr lang="fr-FR" sz="1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1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9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3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8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8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70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064CE4-448B-48E3-8F9E-A3FE79AF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0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 userDrawn="1"/>
        </p:nvSpPr>
        <p:spPr>
          <a:xfrm>
            <a:off x="323528" y="6597352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www.tours-metropole.fr</a:t>
            </a:r>
            <a:endParaRPr lang="fr-FR" sz="1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0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file://localhost/Volumes/JEANFI/perso/tours%20metropole/Nume&#769;rique/PPT/metropole_l_de_serres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/>
          <a:stretch/>
        </p:blipFill>
        <p:spPr>
          <a:xfrm>
            <a:off x="0" y="620688"/>
            <a:ext cx="9144000" cy="59766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899" y="5118100"/>
            <a:ext cx="1562100" cy="17399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1520" y="4653136"/>
            <a:ext cx="4608512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Présentation du budget primitif 2019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15826"/>
            <a:ext cx="9036495" cy="868958"/>
          </a:xfrm>
        </p:spPr>
        <p:txBody>
          <a:bodyPr/>
          <a:lstStyle/>
          <a:p>
            <a:r>
              <a:rPr lang="fr-FR" sz="3200" b="1" dirty="0" smtClean="0"/>
              <a:t>3.3/ Focus sur l’évolution de</a:t>
            </a:r>
            <a:br>
              <a:rPr lang="fr-FR" sz="3200" b="1" dirty="0" smtClean="0"/>
            </a:br>
            <a:r>
              <a:rPr lang="fr-FR" sz="3200" b="1" dirty="0" smtClean="0"/>
              <a:t> </a:t>
            </a:r>
            <a:r>
              <a:rPr lang="fr-FR" sz="3200" b="1" dirty="0">
                <a:solidFill>
                  <a:srgbClr val="0070C0"/>
                </a:solidFill>
              </a:rPr>
              <a:t>l’Autofinancement net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7504" y="1497469"/>
            <a:ext cx="8747710" cy="5472608"/>
          </a:xfrm>
        </p:spPr>
        <p:txBody>
          <a:bodyPr/>
          <a:lstStyle/>
          <a:p>
            <a:pPr marL="0" indent="0">
              <a:buNone/>
            </a:pPr>
            <a:r>
              <a:rPr lang="fr-FR" sz="2000" b="1" dirty="0">
                <a:solidFill>
                  <a:srgbClr val="0070C0"/>
                </a:solidFill>
              </a:rPr>
              <a:t>Budget Principal </a:t>
            </a:r>
          </a:p>
          <a:p>
            <a:pPr marL="0" indent="0">
              <a:buNone/>
            </a:pPr>
            <a:r>
              <a:rPr lang="fr-FR" sz="2000" b="1" dirty="0"/>
              <a:t>L’autofinancement net </a:t>
            </a:r>
            <a:r>
              <a:rPr lang="fr-FR" sz="2000" b="1" dirty="0" smtClean="0"/>
              <a:t>s’élève  </a:t>
            </a:r>
            <a:r>
              <a:rPr lang="fr-FR" sz="2000" b="1" dirty="0"/>
              <a:t>à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21,5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M€</a:t>
            </a:r>
            <a:r>
              <a:rPr lang="fr-FR" sz="2000" b="1" dirty="0"/>
              <a:t> </a:t>
            </a:r>
            <a:endParaRPr lang="fr-FR" sz="2000" b="1" dirty="0" smtClean="0"/>
          </a:p>
          <a:p>
            <a:pPr marL="0" indent="0">
              <a:buNone/>
            </a:pPr>
            <a:r>
              <a:rPr lang="fr-FR" sz="1600" dirty="0" smtClean="0"/>
              <a:t>(17,0 </a:t>
            </a:r>
            <a:r>
              <a:rPr lang="fr-FR" sz="1600" dirty="0"/>
              <a:t>M€ en </a:t>
            </a:r>
            <a:r>
              <a:rPr lang="fr-FR" sz="1600" dirty="0" smtClean="0"/>
              <a:t>2018)</a:t>
            </a:r>
          </a:p>
          <a:p>
            <a:pPr marL="0" indent="0">
              <a:spcBef>
                <a:spcPts val="0"/>
              </a:spcBef>
              <a:buNone/>
            </a:pPr>
            <a:endParaRPr lang="fr-FR" sz="1000" b="1" cap="small" dirty="0" smtClean="0"/>
          </a:p>
          <a:p>
            <a:pPr marL="0" indent="0">
              <a:spcBef>
                <a:spcPts val="0"/>
              </a:spcBef>
              <a:buNone/>
            </a:pPr>
            <a:endParaRPr lang="fr-FR" sz="1000" b="1" cap="small" dirty="0"/>
          </a:p>
          <a:p>
            <a:pPr marL="0" indent="0">
              <a:buNone/>
            </a:pPr>
            <a:r>
              <a:rPr lang="fr-FR" sz="2000" b="1" dirty="0" smtClean="0">
                <a:solidFill>
                  <a:srgbClr val="0070C0"/>
                </a:solidFill>
              </a:rPr>
              <a:t>Budget  </a:t>
            </a:r>
            <a:r>
              <a:rPr lang="fr-FR" sz="2000" b="1" dirty="0">
                <a:solidFill>
                  <a:srgbClr val="0070C0"/>
                </a:solidFill>
              </a:rPr>
              <a:t>Assainissement   </a:t>
            </a:r>
          </a:p>
          <a:p>
            <a:pPr marL="0" indent="0" algn="just">
              <a:buNone/>
            </a:pPr>
            <a:r>
              <a:rPr lang="fr-FR" sz="2000" b="1" dirty="0"/>
              <a:t>L’autofinancement </a:t>
            </a:r>
            <a:r>
              <a:rPr lang="fr-FR" sz="2000" b="1" dirty="0" smtClean="0"/>
              <a:t>net s’élève </a:t>
            </a:r>
            <a:r>
              <a:rPr lang="fr-FR" sz="2000" b="1" dirty="0"/>
              <a:t>à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7,0 M€</a:t>
            </a:r>
          </a:p>
          <a:p>
            <a:pPr marL="0" indent="0" algn="just">
              <a:buNone/>
            </a:pPr>
            <a:r>
              <a:rPr lang="fr-FR" sz="1600" dirty="0" smtClean="0"/>
              <a:t>(8,7 </a:t>
            </a:r>
            <a:r>
              <a:rPr lang="fr-FR" sz="1600" dirty="0"/>
              <a:t>M€ en </a:t>
            </a:r>
            <a:r>
              <a:rPr lang="fr-FR" sz="1600" dirty="0" smtClean="0"/>
              <a:t>2018)</a:t>
            </a:r>
            <a:endParaRPr lang="fr-FR" sz="1600" dirty="0"/>
          </a:p>
          <a:p>
            <a:pPr marL="0">
              <a:spcBef>
                <a:spcPts val="0"/>
              </a:spcBef>
              <a:buFontTx/>
              <a:buChar char="-"/>
            </a:pPr>
            <a:endParaRPr lang="fr-FR" sz="1000" b="1" cap="small" dirty="0" smtClean="0">
              <a:solidFill>
                <a:srgbClr val="7030A0"/>
              </a:solidFill>
            </a:endParaRPr>
          </a:p>
          <a:p>
            <a:pPr marL="0">
              <a:spcBef>
                <a:spcPts val="0"/>
              </a:spcBef>
              <a:buFontTx/>
              <a:buChar char="-"/>
            </a:pPr>
            <a:endParaRPr lang="fr-FR" sz="1000" b="1" cap="small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0070C0"/>
                </a:solidFill>
              </a:rPr>
              <a:t>Budget  eau potable</a:t>
            </a:r>
          </a:p>
          <a:p>
            <a:pPr marL="0" indent="0" algn="just">
              <a:buNone/>
            </a:pPr>
            <a:r>
              <a:rPr lang="fr-FR" sz="2000" b="1" dirty="0"/>
              <a:t>L’autofinancement </a:t>
            </a:r>
            <a:r>
              <a:rPr lang="fr-FR" sz="2000" b="1" dirty="0" smtClean="0"/>
              <a:t>net s’élève </a:t>
            </a:r>
            <a:r>
              <a:rPr lang="fr-FR" sz="2000" b="1" dirty="0"/>
              <a:t>à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7,2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M€ </a:t>
            </a:r>
          </a:p>
          <a:p>
            <a:pPr marL="0" indent="0" algn="just">
              <a:buNone/>
            </a:pPr>
            <a:r>
              <a:rPr lang="fr-FR" sz="1600" dirty="0" smtClean="0"/>
              <a:t>(6,8 </a:t>
            </a:r>
            <a:r>
              <a:rPr lang="fr-FR" sz="1600" dirty="0"/>
              <a:t>M€ en </a:t>
            </a:r>
            <a:r>
              <a:rPr lang="fr-FR" sz="1600" dirty="0" smtClean="0"/>
              <a:t>2018)</a:t>
            </a:r>
            <a:endParaRPr lang="fr-FR" sz="1600" dirty="0"/>
          </a:p>
          <a:p>
            <a:pPr marL="0" algn="just">
              <a:spcBef>
                <a:spcPts val="0"/>
              </a:spcBef>
            </a:pPr>
            <a:endParaRPr lang="fr-FR" sz="1000" dirty="0" smtClean="0"/>
          </a:p>
          <a:p>
            <a:pPr marL="0" algn="just">
              <a:spcBef>
                <a:spcPts val="0"/>
              </a:spcBef>
            </a:pPr>
            <a:endParaRPr lang="fr-FR" sz="1000" dirty="0"/>
          </a:p>
          <a:p>
            <a:pPr marL="0" indent="0">
              <a:buNone/>
            </a:pPr>
            <a:r>
              <a:rPr lang="fr-FR" sz="2000" b="1" dirty="0">
                <a:solidFill>
                  <a:srgbClr val="0070C0"/>
                </a:solidFill>
              </a:rPr>
              <a:t>Budget Crématorium   </a:t>
            </a:r>
          </a:p>
          <a:p>
            <a:pPr marL="0" indent="0" algn="just">
              <a:buNone/>
            </a:pPr>
            <a:r>
              <a:rPr lang="fr-FR" sz="2000" b="1" dirty="0"/>
              <a:t>L’autofinancement </a:t>
            </a:r>
            <a:r>
              <a:rPr lang="fr-FR" sz="2000" b="1" dirty="0" smtClean="0"/>
              <a:t> net s’élève </a:t>
            </a:r>
            <a:r>
              <a:rPr lang="fr-FR" sz="2000" b="1" dirty="0"/>
              <a:t>à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0,3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M€ </a:t>
            </a:r>
          </a:p>
          <a:p>
            <a:pPr marL="0" indent="0" algn="just">
              <a:buNone/>
            </a:pPr>
            <a:r>
              <a:rPr lang="fr-FR" sz="1600" dirty="0" smtClean="0"/>
              <a:t>(0,3M</a:t>
            </a:r>
            <a:r>
              <a:rPr lang="fr-FR" sz="1600" dirty="0"/>
              <a:t>€ en </a:t>
            </a:r>
            <a:r>
              <a:rPr lang="fr-FR" sz="1600" dirty="0" smtClean="0"/>
              <a:t>2018)</a:t>
            </a:r>
            <a:endParaRPr lang="fr-FR" sz="1600" dirty="0"/>
          </a:p>
          <a:p>
            <a:pPr marL="0" indent="0" algn="just">
              <a:buNone/>
            </a:pPr>
            <a:endParaRPr lang="fr-FR" sz="1600" b="1" dirty="0"/>
          </a:p>
          <a:p>
            <a:endParaRPr lang="fr-FR" sz="18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 flipH="1">
            <a:off x="8686796" y="6356350"/>
            <a:ext cx="349699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10</a:t>
            </a:fld>
            <a:endParaRPr lang="fr-FR" sz="1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75" y="2564904"/>
            <a:ext cx="3645937" cy="238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4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457200" y="2420888"/>
            <a:ext cx="8229600" cy="1584176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</a:rPr>
              <a:t>4/ Les recettes d’investissement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4165043"/>
            <a:ext cx="8229600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endParaRPr lang="fr-FR" dirty="0"/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s</a:t>
            </a:r>
            <a:r>
              <a:rPr lang="fr-FR" b="1" dirty="0" smtClean="0">
                <a:solidFill>
                  <a:schemeClr val="bg1"/>
                </a:solidFill>
              </a:rPr>
              <a:t>ur le Budget Principal / Budgets Annexes</a:t>
            </a: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  <a:p>
            <a:pPr algn="just"/>
            <a:endParaRPr lang="fr-FR" sz="800" b="1" dirty="0" smtClean="0">
              <a:solidFill>
                <a:schemeClr val="bg1"/>
              </a:solidFill>
            </a:endParaRP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11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26235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20688"/>
            <a:ext cx="9130426" cy="648072"/>
          </a:xfrm>
        </p:spPr>
        <p:txBody>
          <a:bodyPr/>
          <a:lstStyle/>
          <a:p>
            <a:r>
              <a:rPr lang="fr-FR" sz="3200" b="1" dirty="0" smtClean="0"/>
              <a:t>4.1/ Recettes d’Investissement </a:t>
            </a:r>
            <a:br>
              <a:rPr lang="fr-FR" sz="3200" b="1" dirty="0" smtClean="0"/>
            </a:br>
            <a:r>
              <a:rPr lang="fr-FR" sz="3200" b="1" dirty="0" smtClean="0">
                <a:solidFill>
                  <a:srgbClr val="0070C0"/>
                </a:solidFill>
              </a:rPr>
              <a:t>Budget Principal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9512" y="1902133"/>
            <a:ext cx="7848872" cy="5184576"/>
          </a:xfrm>
        </p:spPr>
        <p:txBody>
          <a:bodyPr/>
          <a:lstStyle/>
          <a:p>
            <a:pPr marL="0" lvl="1" indent="0">
              <a:spcBef>
                <a:spcPts val="0"/>
              </a:spcBef>
              <a:buNone/>
              <a:tabLst>
                <a:tab pos="363538" algn="l"/>
              </a:tabLst>
            </a:pPr>
            <a:r>
              <a:rPr lang="fr-FR" sz="2000" b="1" dirty="0" smtClean="0"/>
              <a:t>La </a:t>
            </a:r>
            <a:r>
              <a:rPr lang="fr-FR" sz="2000" b="1" dirty="0"/>
              <a:t>reprise des résultats 2018 s’élève à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37,6 M€</a:t>
            </a:r>
          </a:p>
          <a:p>
            <a:pPr marL="28575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3538" algn="l"/>
              </a:tabLst>
            </a:pPr>
            <a:endParaRPr lang="fr-FR" sz="1800" dirty="0">
              <a:solidFill>
                <a:prstClr val="black"/>
              </a:solidFill>
              <a:latin typeface="Calibri"/>
            </a:endParaRPr>
          </a:p>
          <a:p>
            <a:pPr marL="0" lvl="4" indent="0" algn="just">
              <a:spcBef>
                <a:spcPts val="0"/>
              </a:spcBef>
              <a:buNone/>
            </a:pPr>
            <a:r>
              <a:rPr lang="fr-FR" sz="2000" b="1" dirty="0"/>
              <a:t>Les recettes liées aux subventions s’élèvent à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37,9 M€ </a:t>
            </a:r>
            <a:endParaRPr 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4" indent="0" algn="just">
              <a:spcBef>
                <a:spcPts val="0"/>
              </a:spcBef>
              <a:buNone/>
              <a:tabLst>
                <a:tab pos="363538" algn="l"/>
              </a:tabLst>
            </a:pPr>
            <a:r>
              <a:rPr lang="fr-FR" dirty="0"/>
              <a:t>(24,1 M€ en 2018)</a:t>
            </a:r>
          </a:p>
          <a:p>
            <a:pPr marL="457200" lvl="5" indent="0" algn="just">
              <a:spcBef>
                <a:spcPts val="0"/>
              </a:spcBef>
              <a:buNone/>
            </a:pPr>
            <a:endParaRPr lang="fr-FR" dirty="0" smtClean="0">
              <a:solidFill>
                <a:prstClr val="black"/>
              </a:solidFill>
              <a:latin typeface="Calibri"/>
            </a:endParaRPr>
          </a:p>
          <a:p>
            <a:pPr marL="0" lvl="4" indent="0" algn="just">
              <a:spcBef>
                <a:spcPts val="0"/>
              </a:spcBef>
              <a:buNone/>
            </a:pPr>
            <a:r>
              <a:rPr lang="fr-FR" sz="2000" b="1" dirty="0"/>
              <a:t>Les autres recettes  (FCTVA, taxe d’aménagement, opérations financières) s’élèvent à 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15,3 M€ </a:t>
            </a:r>
            <a:endParaRPr 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4" indent="0" algn="just">
              <a:spcBef>
                <a:spcPts val="0"/>
              </a:spcBef>
              <a:buNone/>
              <a:tabLst>
                <a:tab pos="363538" algn="l"/>
              </a:tabLst>
            </a:pPr>
            <a:r>
              <a:rPr lang="fr-FR" dirty="0" smtClean="0"/>
              <a:t>(10,9 </a:t>
            </a:r>
            <a:r>
              <a:rPr lang="fr-FR" dirty="0"/>
              <a:t>M</a:t>
            </a:r>
            <a:r>
              <a:rPr lang="fr-FR" dirty="0" smtClean="0"/>
              <a:t>€ en 2018)</a:t>
            </a:r>
            <a:endParaRPr lang="fr-FR" dirty="0"/>
          </a:p>
          <a:p>
            <a:pPr marL="0" lvl="4" indent="0" algn="just">
              <a:spcBef>
                <a:spcPts val="0"/>
              </a:spcBef>
              <a:buNone/>
            </a:pPr>
            <a:endParaRPr lang="fr-FR" sz="2000" b="1" dirty="0"/>
          </a:p>
          <a:p>
            <a:pPr marL="0" lvl="4" indent="0" algn="just">
              <a:spcBef>
                <a:spcPts val="0"/>
              </a:spcBef>
              <a:buNone/>
              <a:tabLst>
                <a:tab pos="363538" algn="l"/>
              </a:tabLst>
            </a:pPr>
            <a:r>
              <a:rPr lang="fr-FR" sz="2000" b="1" dirty="0"/>
              <a:t>L’autofinancement s’élève à 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33,8 M€ </a:t>
            </a:r>
          </a:p>
          <a:p>
            <a:pPr marL="0" lvl="4" indent="0" algn="just">
              <a:spcBef>
                <a:spcPts val="0"/>
              </a:spcBef>
              <a:buNone/>
              <a:tabLst>
                <a:tab pos="363538" algn="l"/>
              </a:tabLst>
            </a:pPr>
            <a:r>
              <a:rPr lang="fr-FR" dirty="0" smtClean="0"/>
              <a:t>(29,1 </a:t>
            </a:r>
            <a:r>
              <a:rPr lang="fr-FR" dirty="0"/>
              <a:t>M</a:t>
            </a:r>
            <a:r>
              <a:rPr lang="fr-FR" dirty="0" smtClean="0"/>
              <a:t>€ en 2018)</a:t>
            </a:r>
            <a:endParaRPr lang="fr-FR" dirty="0"/>
          </a:p>
          <a:p>
            <a:pPr marL="0" lvl="4" indent="0" algn="just">
              <a:spcBef>
                <a:spcPts val="0"/>
              </a:spcBef>
              <a:buNone/>
              <a:tabLst>
                <a:tab pos="363538" algn="l"/>
              </a:tabLst>
            </a:pPr>
            <a:endParaRPr lang="fr-FR" sz="2000" b="1" dirty="0"/>
          </a:p>
          <a:p>
            <a:pPr marL="0" lvl="4" indent="0" algn="just">
              <a:spcBef>
                <a:spcPts val="0"/>
              </a:spcBef>
              <a:buNone/>
              <a:tabLst>
                <a:tab pos="363538" algn="l"/>
              </a:tabLst>
            </a:pPr>
            <a:r>
              <a:rPr lang="fr-FR" sz="2000" b="1" dirty="0"/>
              <a:t>Dès lors le recours prévisionnel à l’emprunt s’élève à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M€ </a:t>
            </a:r>
            <a:endParaRPr lang="fr-F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4" indent="0" algn="just">
              <a:spcBef>
                <a:spcPts val="0"/>
              </a:spcBef>
              <a:buNone/>
              <a:tabLst>
                <a:tab pos="363538" algn="l"/>
              </a:tabLst>
            </a:pPr>
            <a:r>
              <a:rPr lang="fr-FR" dirty="0" smtClean="0"/>
              <a:t>(28,6 </a:t>
            </a:r>
            <a:r>
              <a:rPr lang="fr-FR" dirty="0"/>
              <a:t>M</a:t>
            </a:r>
            <a:r>
              <a:rPr lang="fr-FR" dirty="0" smtClean="0"/>
              <a:t>€ en 2018) </a:t>
            </a:r>
            <a:endParaRPr lang="fr-FR" dirty="0"/>
          </a:p>
          <a:p>
            <a:pPr marL="0" lvl="1" indent="0" algn="just">
              <a:spcBef>
                <a:spcPts val="0"/>
              </a:spcBef>
              <a:buNone/>
            </a:pPr>
            <a:endParaRPr lang="fr-FR" sz="1800" dirty="0">
              <a:solidFill>
                <a:prstClr val="black"/>
              </a:solidFill>
              <a:latin typeface="Calibri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16416" y="6356350"/>
            <a:ext cx="370384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12</a:t>
            </a:fld>
            <a:endParaRPr lang="fr-FR" sz="1000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3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05686" y="755976"/>
            <a:ext cx="9468544" cy="648072"/>
          </a:xfrm>
        </p:spPr>
        <p:txBody>
          <a:bodyPr/>
          <a:lstStyle/>
          <a:p>
            <a:r>
              <a:rPr lang="fr-FR" sz="3200" b="1" dirty="0" smtClean="0"/>
              <a:t>4.2/ Recettes d’Investissement </a:t>
            </a:r>
            <a:br>
              <a:rPr lang="fr-FR" sz="3200" b="1" dirty="0" smtClean="0"/>
            </a:br>
            <a:r>
              <a:rPr lang="fr-FR" sz="3200" b="1" dirty="0" smtClean="0">
                <a:solidFill>
                  <a:srgbClr val="0070C0"/>
                </a:solidFill>
              </a:rPr>
              <a:t>Budgets </a:t>
            </a:r>
            <a:r>
              <a:rPr lang="fr-FR" sz="3200" b="1" dirty="0">
                <a:solidFill>
                  <a:srgbClr val="0070C0"/>
                </a:solidFill>
              </a:rPr>
              <a:t>annexes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2182" y="1633885"/>
            <a:ext cx="6344034" cy="5087590"/>
          </a:xfrm>
        </p:spPr>
        <p:txBody>
          <a:bodyPr/>
          <a:lstStyle/>
          <a:p>
            <a:pPr marL="0" lvl="0" indent="0">
              <a:buNone/>
            </a:pPr>
            <a:endParaRPr lang="fr-FR" sz="2000" b="1" dirty="0" smtClean="0">
              <a:solidFill>
                <a:srgbClr val="0070C0"/>
              </a:solidFill>
            </a:endParaRPr>
          </a:p>
          <a:p>
            <a:pPr marL="0" lvl="0" indent="0">
              <a:buNone/>
            </a:pPr>
            <a:r>
              <a:rPr lang="fr-FR" sz="2000" b="1" dirty="0" smtClean="0">
                <a:solidFill>
                  <a:srgbClr val="0070C0"/>
                </a:solidFill>
              </a:rPr>
              <a:t>Budget  </a:t>
            </a:r>
            <a:r>
              <a:rPr lang="fr-FR" sz="2000" b="1" dirty="0">
                <a:solidFill>
                  <a:srgbClr val="0070C0"/>
                </a:solidFill>
              </a:rPr>
              <a:t>Assainissement   </a:t>
            </a:r>
            <a:endParaRPr lang="fr-FR" sz="2000" b="1" dirty="0" smtClean="0">
              <a:solidFill>
                <a:srgbClr val="0070C0"/>
              </a:solidFill>
            </a:endParaRPr>
          </a:p>
          <a:p>
            <a:pPr marL="0" lvl="1" indent="0" algn="just">
              <a:spcBef>
                <a:spcPts val="0"/>
              </a:spcBef>
              <a:buNone/>
            </a:pPr>
            <a:r>
              <a:rPr lang="fr-FR" sz="1800" dirty="0" smtClean="0">
                <a:solidFill>
                  <a:prstClr val="black"/>
                </a:solidFill>
                <a:latin typeface="+mj-lt"/>
              </a:rPr>
              <a:t>La </a:t>
            </a:r>
            <a:r>
              <a:rPr lang="fr-FR" sz="1800" b="1" dirty="0">
                <a:solidFill>
                  <a:prstClr val="black"/>
                </a:solidFill>
                <a:latin typeface="+mj-lt"/>
              </a:rPr>
              <a:t>reprise des résultats </a:t>
            </a:r>
            <a:r>
              <a:rPr lang="fr-FR" sz="1800" dirty="0" smtClean="0">
                <a:solidFill>
                  <a:prstClr val="black"/>
                </a:solidFill>
                <a:latin typeface="+mj-lt"/>
              </a:rPr>
              <a:t>2018 </a:t>
            </a:r>
            <a:r>
              <a:rPr lang="fr-FR" sz="1800" dirty="0">
                <a:solidFill>
                  <a:prstClr val="black"/>
                </a:solidFill>
                <a:latin typeface="+mj-lt"/>
              </a:rPr>
              <a:t>s’élève à </a:t>
            </a:r>
            <a:r>
              <a:rPr lang="fr-FR" sz="1800" b="1" dirty="0" smtClean="0">
                <a:solidFill>
                  <a:prstClr val="black"/>
                </a:solidFill>
                <a:latin typeface="+mj-lt"/>
              </a:rPr>
              <a:t>6,3 </a:t>
            </a:r>
            <a:r>
              <a:rPr lang="fr-FR" sz="1800" b="1" dirty="0">
                <a:solidFill>
                  <a:prstClr val="black"/>
                </a:solidFill>
                <a:latin typeface="+mj-lt"/>
              </a:rPr>
              <a:t>M</a:t>
            </a:r>
            <a:r>
              <a:rPr lang="fr-FR" sz="1800" b="1" dirty="0" smtClean="0">
                <a:solidFill>
                  <a:prstClr val="black"/>
                </a:solidFill>
                <a:latin typeface="+mj-lt"/>
              </a:rPr>
              <a:t>€ </a:t>
            </a:r>
          </a:p>
          <a:p>
            <a:pPr marL="0" lvl="1" indent="0" algn="just">
              <a:spcBef>
                <a:spcPts val="0"/>
              </a:spcBef>
              <a:buNone/>
            </a:pPr>
            <a:r>
              <a:rPr lang="fr-FR" sz="1800" dirty="0" smtClean="0">
                <a:solidFill>
                  <a:prstClr val="black"/>
                </a:solidFill>
                <a:latin typeface="+mj-lt"/>
              </a:rPr>
              <a:t>(3,2 M€ en 2018)</a:t>
            </a:r>
          </a:p>
          <a:p>
            <a:pPr marL="285750"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1800" b="1" dirty="0">
              <a:solidFill>
                <a:prstClr val="black"/>
              </a:solidFill>
              <a:latin typeface="+mj-lt"/>
            </a:endParaRPr>
          </a:p>
          <a:p>
            <a:pPr marL="0" lvl="1" indent="0" algn="just">
              <a:spcBef>
                <a:spcPts val="0"/>
              </a:spcBef>
              <a:buNone/>
            </a:pPr>
            <a:r>
              <a:rPr lang="fr-FR" sz="1800" dirty="0" smtClean="0">
                <a:solidFill>
                  <a:prstClr val="black"/>
                </a:solidFill>
                <a:latin typeface="+mj-lt"/>
              </a:rPr>
              <a:t>Le </a:t>
            </a:r>
            <a:r>
              <a:rPr lang="fr-FR" sz="1800" dirty="0">
                <a:solidFill>
                  <a:prstClr val="black"/>
                </a:solidFill>
                <a:latin typeface="+mj-lt"/>
              </a:rPr>
              <a:t>budget bénéficiera, au titre de l’eau usée, de </a:t>
            </a:r>
            <a:r>
              <a:rPr lang="fr-FR" sz="1800" b="1" dirty="0" smtClean="0">
                <a:solidFill>
                  <a:prstClr val="black"/>
                </a:solidFill>
                <a:latin typeface="+mj-lt"/>
              </a:rPr>
              <a:t>1,4 </a:t>
            </a:r>
            <a:r>
              <a:rPr lang="fr-FR" sz="1800" b="1" dirty="0">
                <a:solidFill>
                  <a:prstClr val="black"/>
                </a:solidFill>
                <a:latin typeface="+mj-lt"/>
              </a:rPr>
              <a:t>M€ de subvention de l’agence de </a:t>
            </a:r>
            <a:r>
              <a:rPr lang="fr-FR" sz="1800" b="1" dirty="0" smtClean="0">
                <a:solidFill>
                  <a:prstClr val="black"/>
                </a:solidFill>
                <a:latin typeface="+mj-lt"/>
              </a:rPr>
              <a:t>l’eau</a:t>
            </a:r>
            <a:r>
              <a:rPr lang="fr-FR" sz="1800" dirty="0" smtClean="0">
                <a:solidFill>
                  <a:prstClr val="black"/>
                </a:solidFill>
                <a:latin typeface="+mj-lt"/>
              </a:rPr>
              <a:t> </a:t>
            </a:r>
          </a:p>
          <a:p>
            <a:pPr marL="0" lvl="1" indent="0" algn="just">
              <a:spcBef>
                <a:spcPts val="0"/>
              </a:spcBef>
              <a:buNone/>
            </a:pPr>
            <a:r>
              <a:rPr lang="fr-FR" sz="1800" dirty="0" smtClean="0">
                <a:latin typeface="+mj-lt"/>
              </a:rPr>
              <a:t>(1,7 </a:t>
            </a:r>
            <a:r>
              <a:rPr lang="fr-FR" sz="1800" dirty="0">
                <a:latin typeface="+mj-lt"/>
              </a:rPr>
              <a:t>M</a:t>
            </a:r>
            <a:r>
              <a:rPr lang="fr-FR" sz="1800" dirty="0" smtClean="0">
                <a:latin typeface="+mj-lt"/>
              </a:rPr>
              <a:t>€ en 2018)</a:t>
            </a:r>
          </a:p>
          <a:p>
            <a:pPr marL="285750"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1800" dirty="0">
              <a:latin typeface="+mj-lt"/>
            </a:endParaRPr>
          </a:p>
          <a:p>
            <a:pPr marL="0" lvl="1" indent="0" algn="just">
              <a:spcBef>
                <a:spcPts val="0"/>
              </a:spcBef>
              <a:buNone/>
            </a:pPr>
            <a:r>
              <a:rPr lang="fr-FR" sz="1800" dirty="0" smtClean="0">
                <a:solidFill>
                  <a:prstClr val="black"/>
                </a:solidFill>
                <a:latin typeface="+mj-lt"/>
              </a:rPr>
              <a:t>Le </a:t>
            </a:r>
            <a:r>
              <a:rPr lang="fr-FR" sz="1800" b="1" dirty="0">
                <a:solidFill>
                  <a:prstClr val="black"/>
                </a:solidFill>
                <a:latin typeface="+mj-lt"/>
              </a:rPr>
              <a:t>budget principal </a:t>
            </a:r>
            <a:r>
              <a:rPr lang="fr-FR" sz="1800" dirty="0">
                <a:solidFill>
                  <a:prstClr val="black"/>
                </a:solidFill>
                <a:latin typeface="+mj-lt"/>
              </a:rPr>
              <a:t>contribuera à hauteur de  </a:t>
            </a:r>
            <a:r>
              <a:rPr lang="fr-FR" sz="1800" b="1" dirty="0" smtClean="0">
                <a:solidFill>
                  <a:prstClr val="black"/>
                </a:solidFill>
                <a:latin typeface="+mj-lt"/>
              </a:rPr>
              <a:t>1,3 </a:t>
            </a:r>
            <a:r>
              <a:rPr lang="fr-FR" sz="1800" b="1" dirty="0">
                <a:solidFill>
                  <a:prstClr val="black"/>
                </a:solidFill>
                <a:latin typeface="+mj-lt"/>
              </a:rPr>
              <a:t>M€ </a:t>
            </a:r>
            <a:r>
              <a:rPr lang="fr-FR" sz="1800" dirty="0">
                <a:solidFill>
                  <a:prstClr val="black"/>
                </a:solidFill>
                <a:latin typeface="+mj-lt"/>
              </a:rPr>
              <a:t>au budget eau </a:t>
            </a:r>
            <a:r>
              <a:rPr lang="fr-FR" sz="1800" dirty="0" smtClean="0">
                <a:solidFill>
                  <a:prstClr val="black"/>
                </a:solidFill>
                <a:latin typeface="+mj-lt"/>
              </a:rPr>
              <a:t>pluviale</a:t>
            </a:r>
            <a:r>
              <a:rPr lang="fr-FR" sz="1800" dirty="0" smtClean="0">
                <a:latin typeface="+mj-lt"/>
              </a:rPr>
              <a:t> </a:t>
            </a:r>
          </a:p>
          <a:p>
            <a:pPr marL="0" lvl="1" indent="0" algn="just">
              <a:spcBef>
                <a:spcPts val="0"/>
              </a:spcBef>
              <a:buNone/>
            </a:pPr>
            <a:r>
              <a:rPr lang="fr-FR" sz="1800" dirty="0" smtClean="0">
                <a:latin typeface="+mj-lt"/>
              </a:rPr>
              <a:t>(1,3 </a:t>
            </a:r>
            <a:r>
              <a:rPr lang="fr-FR" sz="1800" dirty="0">
                <a:latin typeface="+mj-lt"/>
              </a:rPr>
              <a:t>M</a:t>
            </a:r>
            <a:r>
              <a:rPr lang="fr-FR" sz="1800" dirty="0" smtClean="0">
                <a:latin typeface="+mj-lt"/>
              </a:rPr>
              <a:t>€ en 2018)</a:t>
            </a:r>
          </a:p>
          <a:p>
            <a:pPr marL="285750"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1800" dirty="0">
              <a:latin typeface="+mj-lt"/>
            </a:endParaRPr>
          </a:p>
          <a:p>
            <a:pPr marL="0" lvl="1" indent="0" algn="just">
              <a:spcBef>
                <a:spcPts val="0"/>
              </a:spcBef>
              <a:buNone/>
            </a:pPr>
            <a:r>
              <a:rPr lang="fr-FR" sz="1800" b="1" dirty="0" smtClean="0">
                <a:solidFill>
                  <a:prstClr val="black"/>
                </a:solidFill>
                <a:latin typeface="+mj-lt"/>
              </a:rPr>
              <a:t>L’autofinancement</a:t>
            </a:r>
            <a:r>
              <a:rPr lang="fr-FR" sz="1800" dirty="0" smtClean="0">
                <a:solidFill>
                  <a:prstClr val="black"/>
                </a:solidFill>
                <a:latin typeface="+mj-lt"/>
              </a:rPr>
              <a:t>  </a:t>
            </a:r>
            <a:r>
              <a:rPr lang="fr-FR" sz="1800" dirty="0">
                <a:solidFill>
                  <a:prstClr val="black"/>
                </a:solidFill>
                <a:latin typeface="+mj-lt"/>
              </a:rPr>
              <a:t>s’élève à </a:t>
            </a:r>
            <a:r>
              <a:rPr lang="fr-FR" sz="1800" b="1" dirty="0" smtClean="0">
                <a:solidFill>
                  <a:prstClr val="black"/>
                </a:solidFill>
                <a:latin typeface="+mj-lt"/>
              </a:rPr>
              <a:t>8,8 </a:t>
            </a:r>
            <a:r>
              <a:rPr lang="fr-FR" sz="1800" b="1" dirty="0">
                <a:solidFill>
                  <a:prstClr val="black"/>
                </a:solidFill>
                <a:latin typeface="+mj-lt"/>
              </a:rPr>
              <a:t>M€</a:t>
            </a:r>
            <a:r>
              <a:rPr lang="fr-FR" sz="1800" dirty="0">
                <a:solidFill>
                  <a:prstClr val="black"/>
                </a:solidFill>
                <a:latin typeface="+mj-lt"/>
              </a:rPr>
              <a:t> </a:t>
            </a:r>
            <a:endParaRPr lang="fr-FR" sz="1800" dirty="0" smtClean="0">
              <a:solidFill>
                <a:prstClr val="black"/>
              </a:solidFill>
              <a:latin typeface="+mj-lt"/>
            </a:endParaRPr>
          </a:p>
          <a:p>
            <a:pPr marL="0" lvl="1" indent="0" algn="just">
              <a:spcBef>
                <a:spcPts val="0"/>
              </a:spcBef>
              <a:buNone/>
            </a:pPr>
            <a:r>
              <a:rPr lang="fr-FR" sz="1800" dirty="0" smtClean="0">
                <a:solidFill>
                  <a:prstClr val="black"/>
                </a:solidFill>
                <a:latin typeface="+mj-lt"/>
              </a:rPr>
              <a:t>(10,4 </a:t>
            </a:r>
            <a:r>
              <a:rPr lang="fr-FR" sz="1800" dirty="0">
                <a:solidFill>
                  <a:prstClr val="black"/>
                </a:solidFill>
                <a:latin typeface="+mj-lt"/>
              </a:rPr>
              <a:t>M€ en </a:t>
            </a:r>
            <a:r>
              <a:rPr lang="fr-FR" sz="1800" dirty="0" smtClean="0">
                <a:solidFill>
                  <a:prstClr val="black"/>
                </a:solidFill>
                <a:latin typeface="+mj-lt"/>
              </a:rPr>
              <a:t>2018)</a:t>
            </a:r>
          </a:p>
          <a:p>
            <a:pPr marL="285750"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1800" dirty="0">
              <a:solidFill>
                <a:prstClr val="black"/>
              </a:solidFill>
              <a:latin typeface="+mj-lt"/>
            </a:endParaRPr>
          </a:p>
          <a:p>
            <a:pPr marL="0" lvl="1" indent="0" algn="just">
              <a:spcBef>
                <a:spcPts val="0"/>
              </a:spcBef>
              <a:buNone/>
            </a:pPr>
            <a:r>
              <a:rPr lang="fr-FR" sz="1800" dirty="0">
                <a:solidFill>
                  <a:prstClr val="black"/>
                </a:solidFill>
                <a:latin typeface="+mj-lt"/>
              </a:rPr>
              <a:t>Le </a:t>
            </a:r>
            <a:r>
              <a:rPr lang="fr-FR" sz="1800" b="1" dirty="0">
                <a:solidFill>
                  <a:prstClr val="black"/>
                </a:solidFill>
                <a:latin typeface="+mj-lt"/>
              </a:rPr>
              <a:t>recours à l’emprunt</a:t>
            </a:r>
            <a:r>
              <a:rPr lang="fr-FR" sz="1800" dirty="0">
                <a:solidFill>
                  <a:prstClr val="black"/>
                </a:solidFill>
                <a:latin typeface="+mj-lt"/>
              </a:rPr>
              <a:t>, s’élève à </a:t>
            </a:r>
            <a:r>
              <a:rPr lang="fr-FR" sz="1800" b="1" dirty="0" smtClean="0">
                <a:solidFill>
                  <a:prstClr val="black"/>
                </a:solidFill>
                <a:latin typeface="+mj-lt"/>
              </a:rPr>
              <a:t>4,8 </a:t>
            </a:r>
            <a:r>
              <a:rPr lang="fr-FR" sz="1800" b="1" dirty="0">
                <a:solidFill>
                  <a:prstClr val="black"/>
                </a:solidFill>
                <a:latin typeface="+mj-lt"/>
              </a:rPr>
              <a:t>M</a:t>
            </a:r>
            <a:r>
              <a:rPr lang="fr-FR" sz="1800" b="1" dirty="0" smtClean="0">
                <a:solidFill>
                  <a:prstClr val="black"/>
                </a:solidFill>
                <a:latin typeface="+mj-lt"/>
              </a:rPr>
              <a:t>€ </a:t>
            </a:r>
            <a:r>
              <a:rPr lang="fr-FR" sz="1800" dirty="0" smtClean="0">
                <a:solidFill>
                  <a:prstClr val="black"/>
                </a:solidFill>
                <a:latin typeface="+mj-lt"/>
              </a:rPr>
              <a:t>comme en 2018</a:t>
            </a:r>
            <a:endParaRPr lang="fr-FR" sz="1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100392" y="6356350"/>
            <a:ext cx="586408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13</a:t>
            </a:fld>
            <a:endParaRPr lang="fr-FR" sz="10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9" name="Espace réservé du contenu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2276872"/>
            <a:ext cx="2427224" cy="1835465"/>
          </a:xfrm>
          <a:prstGeom prst="rect">
            <a:avLst/>
          </a:prstGeom>
        </p:spPr>
      </p:pic>
      <p:pic>
        <p:nvPicPr>
          <p:cNvPr id="10" name="Picture 3" descr="C:\Users\m.planche\Desktop\Marie\Marie\SETP Luynes Léo de Serres\MGA_6428 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4221088"/>
            <a:ext cx="2416308" cy="16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633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1893" y="2254970"/>
            <a:ext cx="6048672" cy="331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-"/>
            </a:pPr>
            <a:endParaRPr lang="fr-FR" sz="1700" b="1" dirty="0">
              <a:solidFill>
                <a:prstClr val="black"/>
              </a:solidFill>
              <a:latin typeface="Calibri"/>
            </a:endParaRPr>
          </a:p>
          <a:p>
            <a:pPr>
              <a:spcBef>
                <a:spcPct val="20000"/>
              </a:spcBef>
            </a:pPr>
            <a:r>
              <a:rPr lang="fr-FR" sz="2000" b="1" dirty="0">
                <a:solidFill>
                  <a:srgbClr val="0070C0"/>
                </a:solidFill>
              </a:rPr>
              <a:t>Budget  eau </a:t>
            </a:r>
            <a:r>
              <a:rPr lang="fr-FR" sz="2000" b="1" dirty="0" smtClean="0">
                <a:solidFill>
                  <a:srgbClr val="0070C0"/>
                </a:solidFill>
              </a:rPr>
              <a:t>potable</a:t>
            </a:r>
          </a:p>
          <a:p>
            <a:pPr marL="0" lvl="4" algn="just">
              <a:tabLst>
                <a:tab pos="363538" algn="l"/>
              </a:tabLst>
            </a:pPr>
            <a:r>
              <a:rPr lang="fr-FR" dirty="0" smtClean="0">
                <a:solidFill>
                  <a:prstClr val="black"/>
                </a:solidFill>
                <a:latin typeface="+mj-lt"/>
              </a:rPr>
              <a:t>La </a:t>
            </a:r>
            <a:r>
              <a:rPr lang="fr-FR" b="1" dirty="0">
                <a:solidFill>
                  <a:prstClr val="black"/>
                </a:solidFill>
                <a:latin typeface="+mj-lt"/>
              </a:rPr>
              <a:t>reprise des résultats </a:t>
            </a:r>
            <a:r>
              <a:rPr lang="fr-FR" dirty="0">
                <a:solidFill>
                  <a:prstClr val="black"/>
                </a:solidFill>
                <a:latin typeface="+mj-lt"/>
              </a:rPr>
              <a:t>2018 s’élève à </a:t>
            </a:r>
            <a:r>
              <a:rPr lang="fr-FR" b="1" dirty="0">
                <a:solidFill>
                  <a:prstClr val="black"/>
                </a:solidFill>
                <a:latin typeface="+mj-lt"/>
              </a:rPr>
              <a:t>3,8 M€ </a:t>
            </a:r>
            <a:endParaRPr lang="fr-FR" b="1" dirty="0" smtClean="0">
              <a:solidFill>
                <a:prstClr val="black"/>
              </a:solidFill>
              <a:latin typeface="+mj-lt"/>
            </a:endParaRPr>
          </a:p>
          <a:p>
            <a:pPr marL="0" lvl="4" algn="just">
              <a:tabLst>
                <a:tab pos="363538" algn="l"/>
              </a:tabLst>
            </a:pPr>
            <a:r>
              <a:rPr lang="fr-FR" dirty="0" smtClean="0"/>
              <a:t>(</a:t>
            </a:r>
            <a:r>
              <a:rPr lang="fr-FR" dirty="0"/>
              <a:t>1,3M€ en 2018)</a:t>
            </a:r>
          </a:p>
          <a:p>
            <a:pPr>
              <a:spcBef>
                <a:spcPct val="20000"/>
              </a:spcBef>
            </a:pPr>
            <a:endParaRPr lang="fr-FR" b="1" dirty="0">
              <a:solidFill>
                <a:prstClr val="black"/>
              </a:solidFill>
              <a:latin typeface="+mj-lt"/>
            </a:endParaRPr>
          </a:p>
          <a:p>
            <a:pPr>
              <a:spcBef>
                <a:spcPct val="20000"/>
              </a:spcBef>
            </a:pPr>
            <a:r>
              <a:rPr lang="fr-FR" b="1" dirty="0" smtClean="0">
                <a:solidFill>
                  <a:prstClr val="black"/>
                </a:solidFill>
                <a:latin typeface="+mj-lt"/>
              </a:rPr>
              <a:t>L’autofinancement</a:t>
            </a:r>
            <a:r>
              <a:rPr lang="fr-FR" dirty="0" smtClean="0">
                <a:solidFill>
                  <a:prstClr val="black"/>
                </a:solidFill>
                <a:latin typeface="+mj-lt"/>
              </a:rPr>
              <a:t>  </a:t>
            </a:r>
            <a:r>
              <a:rPr lang="fr-FR" dirty="0">
                <a:solidFill>
                  <a:prstClr val="black"/>
                </a:solidFill>
                <a:latin typeface="+mj-lt"/>
              </a:rPr>
              <a:t>s’élève à  </a:t>
            </a:r>
            <a:r>
              <a:rPr lang="fr-FR" b="1" dirty="0">
                <a:solidFill>
                  <a:prstClr val="black"/>
                </a:solidFill>
                <a:latin typeface="+mj-lt"/>
              </a:rPr>
              <a:t>8,6 M€</a:t>
            </a:r>
            <a:r>
              <a:rPr lang="fr-FR" dirty="0">
                <a:solidFill>
                  <a:prstClr val="black"/>
                </a:solidFill>
                <a:latin typeface="+mj-lt"/>
              </a:rPr>
              <a:t> </a:t>
            </a:r>
            <a:endParaRPr lang="fr-FR" dirty="0" smtClean="0">
              <a:solidFill>
                <a:prstClr val="black"/>
              </a:solidFill>
              <a:latin typeface="+mj-lt"/>
            </a:endParaRPr>
          </a:p>
          <a:p>
            <a:pPr marL="0" lvl="4" algn="just">
              <a:spcBef>
                <a:spcPts val="0"/>
              </a:spcBef>
              <a:tabLst>
                <a:tab pos="363538" algn="l"/>
              </a:tabLst>
            </a:pPr>
            <a:r>
              <a:rPr lang="fr-FR" dirty="0" smtClean="0"/>
              <a:t>(8,1 </a:t>
            </a:r>
            <a:r>
              <a:rPr lang="fr-FR" dirty="0"/>
              <a:t>M</a:t>
            </a:r>
            <a:r>
              <a:rPr lang="fr-FR" dirty="0" smtClean="0"/>
              <a:t>€ en 2018)</a:t>
            </a:r>
          </a:p>
          <a:p>
            <a:pPr marL="0" lvl="4" algn="just">
              <a:spcBef>
                <a:spcPts val="0"/>
              </a:spcBef>
              <a:tabLst>
                <a:tab pos="363538" algn="l"/>
              </a:tabLst>
            </a:pPr>
            <a:endParaRPr lang="fr-FR" dirty="0">
              <a:solidFill>
                <a:prstClr val="black"/>
              </a:solidFill>
              <a:latin typeface="+mj-lt"/>
            </a:endParaRPr>
          </a:p>
          <a:p>
            <a:pPr marL="0" lvl="4" algn="just">
              <a:spcBef>
                <a:spcPts val="0"/>
              </a:spcBef>
              <a:tabLst>
                <a:tab pos="363538" algn="l"/>
              </a:tabLst>
            </a:pPr>
            <a:r>
              <a:rPr lang="fr-FR" dirty="0" smtClean="0">
                <a:solidFill>
                  <a:prstClr val="black"/>
                </a:solidFill>
                <a:latin typeface="+mj-lt"/>
              </a:rPr>
              <a:t>Le </a:t>
            </a:r>
            <a:r>
              <a:rPr lang="fr-FR" b="1" dirty="0">
                <a:solidFill>
                  <a:prstClr val="black"/>
                </a:solidFill>
                <a:latin typeface="+mj-lt"/>
              </a:rPr>
              <a:t>recours à l’emprunt  </a:t>
            </a:r>
            <a:r>
              <a:rPr lang="fr-FR" dirty="0">
                <a:solidFill>
                  <a:prstClr val="black"/>
                </a:solidFill>
                <a:latin typeface="+mj-lt"/>
              </a:rPr>
              <a:t>s’élève à </a:t>
            </a:r>
            <a:r>
              <a:rPr lang="fr-FR" b="1" dirty="0">
                <a:solidFill>
                  <a:prstClr val="black"/>
                </a:solidFill>
                <a:latin typeface="+mj-lt"/>
              </a:rPr>
              <a:t>3,3 M€ </a:t>
            </a:r>
            <a:endParaRPr lang="fr-FR" b="1" dirty="0" smtClean="0">
              <a:solidFill>
                <a:prstClr val="black"/>
              </a:solidFill>
              <a:latin typeface="+mj-lt"/>
            </a:endParaRPr>
          </a:p>
          <a:p>
            <a:pPr marL="0" lvl="4" algn="just">
              <a:tabLst>
                <a:tab pos="363538" algn="l"/>
              </a:tabLst>
            </a:pPr>
            <a:r>
              <a:rPr lang="fr-FR" dirty="0"/>
              <a:t>(2,1 M€ en 2018)</a:t>
            </a:r>
          </a:p>
          <a:p>
            <a:pPr lvl="0" algn="just">
              <a:buFontTx/>
              <a:buChar char="-"/>
            </a:pPr>
            <a:endParaRPr lang="fr-FR" sz="17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893" y="908720"/>
            <a:ext cx="86946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4.2/ </a:t>
            </a:r>
            <a:r>
              <a:rPr lang="fr-FR" sz="3200" b="1" dirty="0"/>
              <a:t>Recettes d’Investissement sur </a:t>
            </a:r>
            <a:br>
              <a:rPr lang="fr-FR" sz="3200" b="1" dirty="0"/>
            </a:br>
            <a:r>
              <a:rPr lang="fr-F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les Budgets annexes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14</a:t>
            </a:fld>
            <a:endParaRPr lang="fr-FR" sz="1000" dirty="0"/>
          </a:p>
        </p:txBody>
      </p:sp>
      <p:pic>
        <p:nvPicPr>
          <p:cNvPr id="11" name="Picture 2" descr="C:\Users\m.planche\AppData\Local\Microsoft\Windows\Temporary Internet Files\Content.Outlook\GQF19KC2\Reservoir  vidé_ L de Serres_MGA_4558 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2420888"/>
            <a:ext cx="2286602" cy="34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2404993"/>
            <a:ext cx="8219256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-"/>
            </a:pPr>
            <a:endParaRPr lang="fr-FR" sz="1700" b="1" dirty="0">
              <a:solidFill>
                <a:prstClr val="black"/>
              </a:solidFill>
              <a:latin typeface="Calibri"/>
            </a:endParaRPr>
          </a:p>
          <a:p>
            <a:pPr lvl="0" algn="just"/>
            <a:r>
              <a:rPr lang="fr-FR" sz="2000" b="1" dirty="0">
                <a:solidFill>
                  <a:srgbClr val="0070C0"/>
                </a:solidFill>
              </a:rPr>
              <a:t>Budget Crématorium   </a:t>
            </a:r>
            <a:endParaRPr lang="fr-FR" sz="2000" b="1" dirty="0" smtClean="0">
              <a:solidFill>
                <a:srgbClr val="0070C0"/>
              </a:solidFill>
            </a:endParaRPr>
          </a:p>
          <a:p>
            <a:pPr lvl="0" algn="just"/>
            <a:r>
              <a:rPr lang="fr-FR" dirty="0" smtClean="0">
                <a:solidFill>
                  <a:prstClr val="black"/>
                </a:solidFill>
                <a:latin typeface="+mj-lt"/>
              </a:rPr>
              <a:t>La </a:t>
            </a:r>
            <a:r>
              <a:rPr lang="fr-FR" b="1" dirty="0">
                <a:solidFill>
                  <a:prstClr val="black"/>
                </a:solidFill>
                <a:latin typeface="+mj-lt"/>
              </a:rPr>
              <a:t>reprise des résultats </a:t>
            </a:r>
            <a:r>
              <a:rPr lang="fr-FR" dirty="0">
                <a:solidFill>
                  <a:prstClr val="black"/>
                </a:solidFill>
                <a:latin typeface="+mj-lt"/>
              </a:rPr>
              <a:t>2018 s’élève à </a:t>
            </a:r>
            <a:r>
              <a:rPr lang="fr-FR" b="1" dirty="0">
                <a:solidFill>
                  <a:prstClr val="black"/>
                </a:solidFill>
                <a:latin typeface="+mj-lt"/>
              </a:rPr>
              <a:t>0,6 M</a:t>
            </a:r>
            <a:r>
              <a:rPr lang="fr-FR" b="1" dirty="0" smtClean="0">
                <a:solidFill>
                  <a:prstClr val="black"/>
                </a:solidFill>
                <a:latin typeface="+mj-lt"/>
              </a:rPr>
              <a:t>€</a:t>
            </a:r>
          </a:p>
          <a:p>
            <a:pPr lvl="0" algn="just"/>
            <a:r>
              <a:rPr lang="fr-FR" sz="1600" dirty="0" smtClean="0">
                <a:solidFill>
                  <a:prstClr val="black"/>
                </a:solidFill>
                <a:latin typeface="+mj-lt"/>
              </a:rPr>
              <a:t>(</a:t>
            </a:r>
            <a:r>
              <a:rPr lang="fr-FR" sz="1600" dirty="0">
                <a:solidFill>
                  <a:prstClr val="black"/>
                </a:solidFill>
                <a:latin typeface="+mj-lt"/>
              </a:rPr>
              <a:t>0,1 M€ en </a:t>
            </a:r>
            <a:r>
              <a:rPr lang="fr-FR" sz="1600" dirty="0" smtClean="0">
                <a:solidFill>
                  <a:prstClr val="black"/>
                </a:solidFill>
                <a:latin typeface="+mj-lt"/>
              </a:rPr>
              <a:t>2018)</a:t>
            </a:r>
          </a:p>
          <a:p>
            <a:pPr lvl="0" algn="just"/>
            <a:endParaRPr lang="fr-FR" b="1" dirty="0">
              <a:solidFill>
                <a:prstClr val="black"/>
              </a:solidFill>
              <a:latin typeface="+mj-lt"/>
            </a:endParaRPr>
          </a:p>
          <a:p>
            <a:pPr lvl="0" algn="just"/>
            <a:r>
              <a:rPr lang="fr-FR" b="1" dirty="0" smtClean="0">
                <a:solidFill>
                  <a:prstClr val="black"/>
                </a:solidFill>
                <a:latin typeface="+mj-lt"/>
              </a:rPr>
              <a:t>L’autofinancement</a:t>
            </a:r>
            <a:r>
              <a:rPr lang="fr-FR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fr-FR" dirty="0">
                <a:solidFill>
                  <a:prstClr val="black"/>
                </a:solidFill>
                <a:latin typeface="+mj-lt"/>
              </a:rPr>
              <a:t>s’élève à </a:t>
            </a:r>
            <a:r>
              <a:rPr lang="fr-FR" b="1" dirty="0" smtClean="0">
                <a:solidFill>
                  <a:prstClr val="black"/>
                </a:solidFill>
                <a:latin typeface="+mj-lt"/>
              </a:rPr>
              <a:t>0,3 M€</a:t>
            </a:r>
          </a:p>
          <a:p>
            <a:pPr lvl="0" algn="just"/>
            <a:r>
              <a:rPr lang="fr-FR" sz="1600" dirty="0" smtClean="0">
                <a:latin typeface="+mj-lt"/>
              </a:rPr>
              <a:t>(0,3 </a:t>
            </a:r>
            <a:r>
              <a:rPr lang="fr-FR" sz="1600" dirty="0">
                <a:latin typeface="+mj-lt"/>
              </a:rPr>
              <a:t>M</a:t>
            </a:r>
            <a:r>
              <a:rPr lang="fr-FR" sz="1600" dirty="0" smtClean="0">
                <a:latin typeface="+mj-lt"/>
              </a:rPr>
              <a:t>€ en 2018)</a:t>
            </a:r>
          </a:p>
          <a:p>
            <a:pPr lvl="0" algn="just"/>
            <a:endParaRPr lang="fr-FR" dirty="0">
              <a:solidFill>
                <a:prstClr val="black"/>
              </a:solidFill>
              <a:latin typeface="+mj-lt"/>
            </a:endParaRPr>
          </a:p>
          <a:p>
            <a:pPr lvl="0" algn="just"/>
            <a:r>
              <a:rPr lang="fr-FR" b="1" dirty="0" smtClean="0">
                <a:solidFill>
                  <a:prstClr val="black"/>
                </a:solidFill>
                <a:latin typeface="+mj-lt"/>
              </a:rPr>
              <a:t>Pas </a:t>
            </a:r>
            <a:r>
              <a:rPr lang="fr-FR" b="1" dirty="0">
                <a:solidFill>
                  <a:prstClr val="black"/>
                </a:solidFill>
                <a:latin typeface="+mj-lt"/>
              </a:rPr>
              <a:t>de recours à l’emprunt</a:t>
            </a:r>
            <a:endParaRPr lang="fr-FR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98072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4.2</a:t>
            </a:r>
            <a:r>
              <a:rPr lang="fr-FR" sz="3200" b="1" dirty="0"/>
              <a:t>/ Recettes </a:t>
            </a:r>
            <a:r>
              <a:rPr lang="fr-FR" sz="3200" b="1" dirty="0" smtClean="0"/>
              <a:t>d’Investissement</a:t>
            </a:r>
            <a:r>
              <a:rPr lang="fr-FR" sz="3200" b="1" dirty="0"/>
              <a:t/>
            </a:r>
            <a:br>
              <a:rPr lang="fr-FR" sz="3200" b="1" dirty="0"/>
            </a:br>
            <a:r>
              <a:rPr lang="fr-FR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Budgets </a:t>
            </a:r>
            <a:r>
              <a:rPr lang="fr-F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annexes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9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15</a:t>
            </a:fld>
            <a:endParaRPr lang="fr-FR" sz="1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837" y="2996952"/>
            <a:ext cx="3310667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457200" y="2420888"/>
            <a:ext cx="8229600" cy="1584176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</a:rPr>
              <a:t>5/ Les dépenses d’investissement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4165043"/>
            <a:ext cx="8229600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endParaRPr lang="fr-FR" dirty="0"/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s</a:t>
            </a:r>
            <a:r>
              <a:rPr lang="fr-FR" b="1" dirty="0" smtClean="0">
                <a:solidFill>
                  <a:schemeClr val="bg1"/>
                </a:solidFill>
              </a:rPr>
              <a:t>ur le Budget Principal/ Budgets Annexes</a:t>
            </a: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  <a:p>
            <a:pPr algn="just"/>
            <a:endParaRPr lang="fr-FR" sz="800" b="1" dirty="0" smtClean="0">
              <a:solidFill>
                <a:schemeClr val="bg1"/>
              </a:solidFill>
            </a:endParaRP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16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364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40951"/>
            <a:ext cx="8229600" cy="648072"/>
          </a:xfrm>
        </p:spPr>
        <p:txBody>
          <a:bodyPr/>
          <a:lstStyle/>
          <a:p>
            <a:r>
              <a:rPr lang="fr-FR" sz="3200" b="1" dirty="0" smtClean="0"/>
              <a:t>5.1/ Dépenses d’Investissement</a:t>
            </a:r>
            <a:br>
              <a:rPr lang="fr-FR" sz="3200" b="1" dirty="0" smtClean="0"/>
            </a:br>
            <a:r>
              <a:rPr lang="fr-FR" sz="3200" b="1" dirty="0" smtClean="0">
                <a:solidFill>
                  <a:srgbClr val="3BA7DA"/>
                </a:solidFill>
              </a:rPr>
              <a:t>Budget Principal</a:t>
            </a:r>
            <a:endParaRPr lang="fr-FR" sz="3200" b="1" dirty="0">
              <a:solidFill>
                <a:srgbClr val="3BA7DA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3724952" cy="3168351"/>
          </a:xfrm>
          <a:solidFill>
            <a:srgbClr val="00B0F0"/>
          </a:solidFill>
        </p:spPr>
        <p:txBody>
          <a:bodyPr/>
          <a:lstStyle/>
          <a:p>
            <a:pPr marL="0" indent="0">
              <a:buNone/>
            </a:pPr>
            <a:endParaRPr lang="fr-FR" sz="2000" b="1" cap="small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fr-FR" sz="1800" b="1" dirty="0" smtClean="0">
                <a:solidFill>
                  <a:schemeClr val="bg1"/>
                </a:solidFill>
              </a:rPr>
              <a:t>En 2019, le </a:t>
            </a:r>
            <a:r>
              <a:rPr lang="fr-FR" sz="1800" b="1" dirty="0">
                <a:solidFill>
                  <a:schemeClr val="bg1"/>
                </a:solidFill>
              </a:rPr>
              <a:t>volume </a:t>
            </a:r>
            <a:r>
              <a:rPr lang="fr-FR" sz="1800" b="1" dirty="0" smtClean="0">
                <a:solidFill>
                  <a:schemeClr val="bg1"/>
                </a:solidFill>
              </a:rPr>
              <a:t>d’Investissement sur le budget principal s’élèvera </a:t>
            </a:r>
            <a:r>
              <a:rPr lang="fr-FR" sz="1800" b="1" dirty="0">
                <a:solidFill>
                  <a:schemeClr val="bg1"/>
                </a:solidFill>
              </a:rPr>
              <a:t>à 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ctr"/>
            <a:endParaRPr lang="fr-FR" sz="1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3200" b="1" dirty="0" smtClean="0">
                <a:solidFill>
                  <a:schemeClr val="bg1"/>
                </a:solidFill>
              </a:rPr>
              <a:t>84,0 </a:t>
            </a:r>
            <a:r>
              <a:rPr lang="fr-FR" sz="3200" b="1" dirty="0">
                <a:solidFill>
                  <a:schemeClr val="bg1"/>
                </a:solidFill>
              </a:rPr>
              <a:t>M€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endParaRPr lang="fr-FR" sz="1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1800" dirty="0" smtClean="0">
                <a:solidFill>
                  <a:schemeClr val="bg1"/>
                </a:solidFill>
              </a:rPr>
              <a:t>(72,8 </a:t>
            </a:r>
            <a:r>
              <a:rPr lang="fr-FR" sz="1800" dirty="0">
                <a:solidFill>
                  <a:schemeClr val="bg1"/>
                </a:solidFill>
              </a:rPr>
              <a:t>M€ </a:t>
            </a:r>
            <a:r>
              <a:rPr lang="fr-FR" sz="1800" dirty="0" smtClean="0">
                <a:solidFill>
                  <a:schemeClr val="bg1"/>
                </a:solidFill>
              </a:rPr>
              <a:t>en 2018) </a:t>
            </a:r>
            <a:endParaRPr lang="fr-FR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1800" b="1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/>
          <a:stretch/>
        </p:blipFill>
        <p:spPr bwMode="auto">
          <a:xfrm>
            <a:off x="4182152" y="1988840"/>
            <a:ext cx="4838111" cy="389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04447" y="6356350"/>
            <a:ext cx="387433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17</a:t>
            </a:fld>
            <a:endParaRPr lang="fr-FR" sz="1000" dirty="0"/>
          </a:p>
        </p:txBody>
      </p:sp>
      <p:sp>
        <p:nvSpPr>
          <p:cNvPr id="6" name="Rectangle 5"/>
          <p:cNvSpPr/>
          <p:nvPr/>
        </p:nvSpPr>
        <p:spPr>
          <a:xfrm>
            <a:off x="437412" y="5157191"/>
            <a:ext cx="6835669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endParaRPr lang="fr-FR" dirty="0"/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Investissement en hausse</a:t>
            </a: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  <a:p>
            <a:pPr algn="just"/>
            <a:endParaRPr lang="fr-FR" sz="800" b="1" dirty="0" smtClean="0">
              <a:solidFill>
                <a:schemeClr val="bg1"/>
              </a:solidFill>
            </a:endParaRP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72400" y="6309320"/>
            <a:ext cx="611088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18</a:t>
            </a:fld>
            <a:endParaRPr lang="fr-FR" sz="1000" dirty="0"/>
          </a:p>
        </p:txBody>
      </p:sp>
      <p:graphicFrame>
        <p:nvGraphicFramePr>
          <p:cNvPr id="8" name="Graphiqu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517475"/>
              </p:ext>
            </p:extLst>
          </p:nvPr>
        </p:nvGraphicFramePr>
        <p:xfrm>
          <a:off x="323528" y="1628800"/>
          <a:ext cx="84599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07504" y="90872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Taux de réalisation des dépenses d’investissement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8510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16416" y="6356350"/>
            <a:ext cx="370384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19</a:t>
            </a:fld>
            <a:endParaRPr lang="fr-FR" sz="1000" dirty="0"/>
          </a:p>
        </p:txBody>
      </p:sp>
      <p:sp>
        <p:nvSpPr>
          <p:cNvPr id="7" name="ZoneTexte 6"/>
          <p:cNvSpPr txBox="1"/>
          <p:nvPr/>
        </p:nvSpPr>
        <p:spPr>
          <a:xfrm>
            <a:off x="323528" y="1844824"/>
            <a:ext cx="860444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>
              <a:solidFill>
                <a:srgbClr val="7030A0"/>
              </a:solidFill>
            </a:endParaRPr>
          </a:p>
          <a:p>
            <a:pPr marL="342900" indent="-342900">
              <a:buAutoNum type="arabicParenR"/>
            </a:pPr>
            <a:r>
              <a:rPr lang="fr-FR" sz="2000" b="1" dirty="0">
                <a:solidFill>
                  <a:srgbClr val="0070C0"/>
                </a:solidFill>
              </a:rPr>
              <a:t>Développement économique    </a:t>
            </a:r>
            <a:r>
              <a:rPr lang="fr-FR" sz="2000" b="1" dirty="0" smtClean="0"/>
              <a:t>		</a:t>
            </a:r>
            <a:r>
              <a:rPr lang="fr-FR" dirty="0">
                <a:solidFill>
                  <a:srgbClr val="FF0000"/>
                </a:solidFill>
              </a:rPr>
              <a:t>	 </a:t>
            </a:r>
            <a:r>
              <a:rPr lang="fr-FR" dirty="0" smtClean="0">
                <a:solidFill>
                  <a:srgbClr val="FF0000"/>
                </a:solidFill>
              </a:rPr>
              <a:t>         </a:t>
            </a:r>
            <a:r>
              <a:rPr lang="fr-FR" b="1" dirty="0" smtClean="0"/>
              <a:t>9.640.107 </a:t>
            </a:r>
            <a:r>
              <a:rPr lang="fr-FR" b="1" dirty="0"/>
              <a:t>€ </a:t>
            </a:r>
          </a:p>
          <a:p>
            <a:pPr marL="342900" indent="-342900">
              <a:buAutoNum type="arabicParenR"/>
            </a:pPr>
            <a:endParaRPr lang="fr-FR" sz="2400" b="1" dirty="0" smtClean="0"/>
          </a:p>
          <a:p>
            <a:r>
              <a:rPr lang="fr-FR" b="1" dirty="0" smtClean="0"/>
              <a:t>Interventions sur les parcs d’activités 			</a:t>
            </a:r>
            <a:r>
              <a:rPr lang="fr-FR" b="1" dirty="0"/>
              <a:t> </a:t>
            </a:r>
            <a:r>
              <a:rPr lang="fr-FR" b="1" dirty="0" smtClean="0"/>
              <a:t>          1.297.000 €</a:t>
            </a:r>
          </a:p>
          <a:p>
            <a:r>
              <a:rPr lang="fr-FR" dirty="0" smtClean="0"/>
              <a:t>Parc test de la Liodière à Joué Lès Tours</a:t>
            </a:r>
          </a:p>
          <a:p>
            <a:r>
              <a:rPr lang="fr-FR" dirty="0" smtClean="0"/>
              <a:t>Signalétique des parcs</a:t>
            </a:r>
          </a:p>
          <a:p>
            <a:r>
              <a:rPr lang="fr-FR" dirty="0" smtClean="0"/>
              <a:t>Aménagement parc des Grands Mortiers à  St-Pierre-des-Corps</a:t>
            </a:r>
          </a:p>
          <a:p>
            <a:r>
              <a:rPr lang="fr-FR" dirty="0" smtClean="0"/>
              <a:t>Dialogue compétitif secteur Aéroport</a:t>
            </a:r>
          </a:p>
          <a:p>
            <a:r>
              <a:rPr lang="fr-FR" dirty="0"/>
              <a:t>	</a:t>
            </a:r>
            <a:r>
              <a:rPr lang="fr-FR" dirty="0" smtClean="0"/>
              <a:t>	</a:t>
            </a:r>
          </a:p>
          <a:p>
            <a:r>
              <a:rPr lang="fr-FR" b="1" dirty="0" smtClean="0"/>
              <a:t>Site MAME						            2.836.000 €</a:t>
            </a:r>
          </a:p>
          <a:p>
            <a:r>
              <a:rPr lang="fr-FR" b="1" dirty="0"/>
              <a:t>	</a:t>
            </a:r>
            <a:r>
              <a:rPr lang="fr-FR" dirty="0"/>
              <a:t>	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7148" y="757161"/>
            <a:ext cx="82296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5.2/ Répartition des dépenses d’Investissement par politiques publiques</a:t>
            </a:r>
            <a:endParaRPr lang="fr-FR" sz="2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026" y="4762948"/>
            <a:ext cx="3783843" cy="177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1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79512" y="2636912"/>
            <a:ext cx="7128792" cy="3672408"/>
          </a:xfrm>
          <a:solidFill>
            <a:srgbClr val="00B0F0"/>
          </a:solidFill>
        </p:spPr>
        <p:txBody>
          <a:bodyPr/>
          <a:lstStyle/>
          <a:p>
            <a:pPr marL="0" indent="0" algn="ctr">
              <a:buNone/>
            </a:pPr>
            <a:endParaRPr lang="fr-FR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fr-FR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b="1" dirty="0" smtClean="0">
                <a:solidFill>
                  <a:schemeClr val="bg1"/>
                </a:solidFill>
              </a:rPr>
              <a:t>Les </a:t>
            </a:r>
            <a:r>
              <a:rPr lang="fr-FR" b="1" dirty="0">
                <a:solidFill>
                  <a:schemeClr val="bg1"/>
                </a:solidFill>
              </a:rPr>
              <a:t>budgets primitifs 2019 </a:t>
            </a:r>
            <a:r>
              <a:rPr lang="fr-FR" b="1" dirty="0" smtClean="0">
                <a:solidFill>
                  <a:schemeClr val="bg1"/>
                </a:solidFill>
              </a:rPr>
              <a:t>s’élèvent </a:t>
            </a:r>
            <a:r>
              <a:rPr lang="fr-FR" b="1" dirty="0">
                <a:solidFill>
                  <a:schemeClr val="bg1"/>
                </a:solidFill>
              </a:rPr>
              <a:t>à </a:t>
            </a:r>
            <a:endParaRPr lang="fr-FR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4000" b="1" dirty="0" smtClean="0">
                <a:solidFill>
                  <a:schemeClr val="bg1"/>
                </a:solidFill>
              </a:rPr>
              <a:t>455,4 </a:t>
            </a:r>
            <a:r>
              <a:rPr lang="fr-FR" sz="4000" b="1" dirty="0">
                <a:solidFill>
                  <a:schemeClr val="bg1"/>
                </a:solidFill>
              </a:rPr>
              <a:t>M€ </a:t>
            </a:r>
          </a:p>
          <a:p>
            <a:pPr marL="0" indent="0" algn="ctr">
              <a:buNone/>
            </a:pPr>
            <a:r>
              <a:rPr lang="fr-FR" b="1" dirty="0" smtClean="0">
                <a:solidFill>
                  <a:schemeClr val="bg1"/>
                </a:solidFill>
              </a:rPr>
              <a:t>(437,1 </a:t>
            </a:r>
            <a:r>
              <a:rPr lang="fr-FR" b="1" dirty="0">
                <a:solidFill>
                  <a:schemeClr val="bg1"/>
                </a:solidFill>
              </a:rPr>
              <a:t>M€ en 2018)</a:t>
            </a:r>
          </a:p>
          <a:p>
            <a:pPr marL="0" indent="0" algn="just">
              <a:buNone/>
            </a:pPr>
            <a:endParaRPr lang="fr-FR" sz="1800" dirty="0"/>
          </a:p>
          <a:p>
            <a:pPr marL="0" indent="0" algn="just">
              <a:buNone/>
            </a:pPr>
            <a:endParaRPr lang="fr-FR" sz="1800" dirty="0" smtClean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380312" y="836712"/>
            <a:ext cx="1691682" cy="547260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 flipH="1">
            <a:off x="8532439" y="6356350"/>
            <a:ext cx="335479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2</a:t>
            </a:fld>
            <a:endParaRPr lang="fr-FR" sz="1000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81000" y="836712"/>
            <a:ext cx="7128792" cy="1584176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b="1" dirty="0" smtClean="0">
                <a:solidFill>
                  <a:schemeClr val="bg1"/>
                </a:solidFill>
              </a:rPr>
              <a:t>/ Montant des budgets primitifs 2019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m.planche\AppData\Local\Microsoft\Windows\Temporary Internet Files\Content.Outlook\GQF19KC2\Reservoir  vidé_ L de Serres_MGA_4558 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7280" r="1822" b="43802"/>
          <a:stretch/>
        </p:blipFill>
        <p:spPr bwMode="auto">
          <a:xfrm>
            <a:off x="7380312" y="4293096"/>
            <a:ext cx="1715921" cy="10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80312" y="5324454"/>
            <a:ext cx="171592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8238272" y="4840163"/>
            <a:ext cx="171592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374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480" y="1844824"/>
            <a:ext cx="87070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Développement économique </a:t>
            </a:r>
            <a:r>
              <a:rPr lang="fr-FR" b="1" dirty="0" smtClean="0">
                <a:solidFill>
                  <a:srgbClr val="0070C0"/>
                </a:solidFill>
              </a:rPr>
              <a:t>(suite..)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 smtClean="0"/>
              <a:t>Soutien </a:t>
            </a:r>
            <a:r>
              <a:rPr lang="fr-FR" b="1" dirty="0"/>
              <a:t>en faveur du commerce		</a:t>
            </a:r>
            <a:r>
              <a:rPr lang="fr-FR" b="1" dirty="0" smtClean="0"/>
              <a:t>              		              2.356.800 </a:t>
            </a:r>
            <a:r>
              <a:rPr lang="fr-FR" b="1" dirty="0"/>
              <a:t>€</a:t>
            </a:r>
          </a:p>
          <a:p>
            <a:r>
              <a:rPr lang="fr-FR" dirty="0" smtClean="0"/>
              <a:t>Requalification </a:t>
            </a:r>
            <a:r>
              <a:rPr lang="fr-FR" dirty="0"/>
              <a:t>de l’espace commercial de la Riche</a:t>
            </a:r>
          </a:p>
          <a:p>
            <a:r>
              <a:rPr lang="fr-FR" dirty="0" smtClean="0"/>
              <a:t>FDC pour la création </a:t>
            </a:r>
            <a:r>
              <a:rPr lang="fr-FR" dirty="0"/>
              <a:t>d’une boulangerie à Mettray</a:t>
            </a:r>
          </a:p>
          <a:p>
            <a:r>
              <a:rPr lang="fr-FR" dirty="0" smtClean="0"/>
              <a:t>Réaménagement </a:t>
            </a:r>
            <a:r>
              <a:rPr lang="fr-FR" dirty="0"/>
              <a:t>des commerces du centre </a:t>
            </a:r>
            <a:r>
              <a:rPr lang="fr-FR" dirty="0" smtClean="0"/>
              <a:t>	bourg </a:t>
            </a:r>
            <a:r>
              <a:rPr lang="fr-FR" dirty="0"/>
              <a:t>de </a:t>
            </a:r>
            <a:r>
              <a:rPr lang="fr-FR" dirty="0" err="1" smtClean="0"/>
              <a:t>Parçay</a:t>
            </a:r>
            <a:r>
              <a:rPr lang="fr-FR" dirty="0" smtClean="0"/>
              <a:t>-	</a:t>
            </a:r>
            <a:r>
              <a:rPr lang="fr-FR" dirty="0" err="1" smtClean="0"/>
              <a:t>Meslay</a:t>
            </a:r>
            <a:endParaRPr lang="fr-FR" dirty="0" smtClean="0"/>
          </a:p>
          <a:p>
            <a:r>
              <a:rPr lang="fr-FR" dirty="0" smtClean="0"/>
              <a:t>Requalification </a:t>
            </a:r>
            <a:r>
              <a:rPr lang="fr-FR" dirty="0"/>
              <a:t>commerciale de l’avenue de Grammont</a:t>
            </a:r>
          </a:p>
          <a:p>
            <a:r>
              <a:rPr lang="fr-FR" dirty="0" smtClean="0"/>
              <a:t>Aménagement </a:t>
            </a:r>
            <a:r>
              <a:rPr lang="fr-FR" dirty="0"/>
              <a:t>de la place Coty à Tours</a:t>
            </a:r>
          </a:p>
          <a:p>
            <a:r>
              <a:rPr lang="fr-FR" dirty="0" smtClean="0"/>
              <a:t>Fonds façades</a:t>
            </a:r>
          </a:p>
          <a:p>
            <a:endParaRPr lang="fr-FR" b="1" dirty="0" smtClean="0"/>
          </a:p>
          <a:p>
            <a:r>
              <a:rPr lang="fr-FR" b="1" dirty="0" smtClean="0"/>
              <a:t>Soutien </a:t>
            </a:r>
            <a:r>
              <a:rPr lang="fr-FR" b="1" dirty="0"/>
              <a:t>à la recherche 				</a:t>
            </a:r>
            <a:r>
              <a:rPr lang="fr-FR" b="1" dirty="0" smtClean="0"/>
              <a:t>		2.850.307 </a:t>
            </a:r>
            <a:r>
              <a:rPr lang="fr-FR" b="1" dirty="0"/>
              <a:t>€</a:t>
            </a:r>
            <a:endParaRPr lang="fr-FR" dirty="0"/>
          </a:p>
          <a:p>
            <a:r>
              <a:rPr lang="fr-FR" dirty="0" smtClean="0"/>
              <a:t>Aménagement CERTEM PLUS</a:t>
            </a:r>
          </a:p>
          <a:p>
            <a:r>
              <a:rPr lang="fr-FR" dirty="0" smtClean="0"/>
              <a:t>Participation pour les équipements du CERTEM 2020</a:t>
            </a:r>
            <a:r>
              <a:rPr lang="fr-FR" dirty="0"/>
              <a:t>		</a:t>
            </a:r>
            <a:r>
              <a:rPr lang="fr-FR" dirty="0" smtClean="0"/>
              <a:t>	</a:t>
            </a:r>
          </a:p>
          <a:p>
            <a:r>
              <a:rPr lang="fr-FR" dirty="0" smtClean="0"/>
              <a:t>Centre </a:t>
            </a:r>
            <a:r>
              <a:rPr lang="fr-FR" dirty="0" err="1" smtClean="0"/>
              <a:t>Aéro</a:t>
            </a:r>
            <a:endParaRPr lang="fr-FR" dirty="0"/>
          </a:p>
          <a:p>
            <a:endParaRPr lang="fr-FR" dirty="0"/>
          </a:p>
          <a:p>
            <a:r>
              <a:rPr lang="fr-FR" b="1" dirty="0" smtClean="0"/>
              <a:t>Fonds </a:t>
            </a:r>
            <a:r>
              <a:rPr lang="fr-FR" b="1" dirty="0"/>
              <a:t>d’investissement French Tech	   	   </a:t>
            </a:r>
            <a:r>
              <a:rPr lang="fr-FR" b="1" dirty="0" smtClean="0"/>
              <a:t>		   300.000 </a:t>
            </a:r>
            <a:r>
              <a:rPr lang="fr-FR" b="1" dirty="0"/>
              <a:t>€</a:t>
            </a:r>
            <a:endParaRPr lang="fr-FR" dirty="0"/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172400" y="638132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3BAF135-B1D0-4A87-99CB-C2FCDAC01477}" type="slidenum">
              <a:rPr lang="fr-FR" sz="1000" smtClean="0"/>
              <a:t>20</a:t>
            </a:fld>
            <a:endParaRPr lang="fr-FR" sz="1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27148" y="757161"/>
            <a:ext cx="82296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5.2/ Répartition des dépenses d’Investissement par politiques publiques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6468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93476" y="1628800"/>
            <a:ext cx="874302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	</a:t>
            </a:r>
            <a:endParaRPr lang="fr-FR" b="1" dirty="0"/>
          </a:p>
          <a:p>
            <a:r>
              <a:rPr lang="fr-FR" sz="2000" b="1" dirty="0">
                <a:solidFill>
                  <a:srgbClr val="0070C0"/>
                </a:solidFill>
              </a:rPr>
              <a:t>2) Politique agricole                                                           </a:t>
            </a:r>
            <a:r>
              <a:rPr lang="fr-FR" sz="2000" b="1" dirty="0" smtClean="0">
                <a:solidFill>
                  <a:srgbClr val="0070C0"/>
                </a:solidFill>
              </a:rPr>
              <a:t>	</a:t>
            </a:r>
            <a:r>
              <a:rPr lang="fr-FR" b="1" dirty="0" smtClean="0"/>
              <a:t>395.000 €</a:t>
            </a:r>
            <a:endParaRPr lang="fr-FR" sz="2000" b="1" dirty="0" smtClean="0"/>
          </a:p>
          <a:p>
            <a:r>
              <a:rPr lang="fr-FR" dirty="0" smtClean="0"/>
              <a:t>Construction d’une CUMA à Berthenay</a:t>
            </a:r>
          </a:p>
          <a:p>
            <a:r>
              <a:rPr lang="fr-FR" dirty="0" smtClean="0"/>
              <a:t>Accompagnement projets agricoles Rochecorbon</a:t>
            </a:r>
          </a:p>
          <a:p>
            <a:r>
              <a:rPr lang="fr-FR" dirty="0" smtClean="0"/>
              <a:t>Viabilisation de terrains de maraichages aux Iles noires à La Riche</a:t>
            </a:r>
          </a:p>
          <a:p>
            <a:r>
              <a:rPr lang="fr-FR" dirty="0" smtClean="0"/>
              <a:t>Construction d’un auvent mutualisé à La Riche</a:t>
            </a:r>
          </a:p>
          <a:p>
            <a:r>
              <a:rPr lang="fr-FR" dirty="0" smtClean="0"/>
              <a:t>Etudes pour la construction d’une légumerie</a:t>
            </a:r>
          </a:p>
          <a:p>
            <a:r>
              <a:rPr lang="fr-FR" dirty="0" smtClean="0"/>
              <a:t>Acquisitions foncières</a:t>
            </a:r>
          </a:p>
          <a:p>
            <a:r>
              <a:rPr lang="fr-FR" dirty="0" smtClean="0"/>
              <a:t>Soutien à l’abattoir de Bourgueil</a:t>
            </a:r>
          </a:p>
          <a:p>
            <a:endParaRPr lang="fr-FR" dirty="0" smtClean="0"/>
          </a:p>
          <a:p>
            <a:r>
              <a:rPr lang="fr-FR" sz="2000" b="1" dirty="0">
                <a:solidFill>
                  <a:srgbClr val="0070C0"/>
                </a:solidFill>
              </a:rPr>
              <a:t>3) Ordures ménagères                                              </a:t>
            </a:r>
            <a:r>
              <a:rPr lang="fr-FR" sz="2000" b="1" dirty="0" smtClean="0"/>
              <a:t>	</a:t>
            </a:r>
            <a:r>
              <a:rPr lang="fr-FR" sz="2000" b="1" dirty="0"/>
              <a:t> </a:t>
            </a:r>
            <a:r>
              <a:rPr lang="fr-FR" sz="2000" b="1" dirty="0" smtClean="0"/>
              <a:t>          </a:t>
            </a:r>
            <a:r>
              <a:rPr lang="fr-FR" b="1" dirty="0" smtClean="0"/>
              <a:t>7.295.360 </a:t>
            </a:r>
            <a:r>
              <a:rPr lang="fr-FR" b="1" dirty="0"/>
              <a:t>€</a:t>
            </a:r>
            <a:endParaRPr lang="fr-FR" sz="2000" b="1" dirty="0"/>
          </a:p>
          <a:p>
            <a:pPr>
              <a:tabLst>
                <a:tab pos="363538" algn="l"/>
              </a:tabLst>
            </a:pPr>
            <a:r>
              <a:rPr lang="fr-FR" dirty="0" smtClean="0"/>
              <a:t>Equipement </a:t>
            </a:r>
            <a:r>
              <a:rPr lang="fr-FR" dirty="0"/>
              <a:t>du service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Programme </a:t>
            </a:r>
            <a:r>
              <a:rPr lang="fr-FR" dirty="0"/>
              <a:t>d’aménagement des dépôts et déchetteries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Acquisition </a:t>
            </a:r>
            <a:r>
              <a:rPr lang="fr-FR" dirty="0"/>
              <a:t>de matériel de transport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Programme </a:t>
            </a:r>
            <a:r>
              <a:rPr lang="fr-FR" dirty="0"/>
              <a:t>de conteneurisation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Prise de capital nouveau </a:t>
            </a:r>
            <a:r>
              <a:rPr lang="fr-FR" dirty="0"/>
              <a:t>centre de </a:t>
            </a:r>
            <a:r>
              <a:rPr lang="fr-FR" dirty="0" smtClean="0"/>
              <a:t>tri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Projet de maison de l’environnement à la Gloriette</a:t>
            </a:r>
            <a:endParaRPr lang="fr-FR" dirty="0"/>
          </a:p>
          <a:p>
            <a:pPr>
              <a:tabLst>
                <a:tab pos="363538" algn="l"/>
              </a:tabLst>
            </a:pPr>
            <a:r>
              <a:rPr lang="fr-FR" dirty="0"/>
              <a:t>	</a:t>
            </a:r>
            <a:r>
              <a:rPr lang="fr-FR" dirty="0" smtClean="0"/>
              <a:t>	</a:t>
            </a:r>
          </a:p>
          <a:p>
            <a:r>
              <a:rPr lang="fr-FR" dirty="0"/>
              <a:t>	</a:t>
            </a:r>
            <a:r>
              <a:rPr lang="fr-FR" dirty="0" smtClean="0"/>
              <a:t>	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8316416" y="638132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DB887D-CFCA-4328-96A0-17E4F290E8C5}" type="slidenum">
              <a:rPr lang="fr-FR" sz="1000" smtClean="0"/>
              <a:t>21</a:t>
            </a:fld>
            <a:endParaRPr lang="fr-FR" sz="1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27148" y="757161"/>
            <a:ext cx="82296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5.2/ Répartition des dépenses d’Investissement par politiques publiques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63430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27148" y="1456903"/>
            <a:ext cx="84969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 smtClean="0"/>
          </a:p>
          <a:p>
            <a:r>
              <a:rPr lang="fr-FR" sz="2000" b="1" dirty="0">
                <a:solidFill>
                  <a:srgbClr val="0070C0"/>
                </a:solidFill>
              </a:rPr>
              <a:t>4) Habitat	</a:t>
            </a:r>
            <a:r>
              <a:rPr lang="fr-FR" b="1" dirty="0" smtClean="0"/>
              <a:t>				             	</a:t>
            </a:r>
            <a:r>
              <a:rPr lang="fr-FR" b="1" dirty="0"/>
              <a:t> </a:t>
            </a:r>
            <a:r>
              <a:rPr lang="fr-FR" b="1" dirty="0" smtClean="0"/>
              <a:t>          7.704.018 €</a:t>
            </a:r>
            <a:endParaRPr lang="fr-FR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Aides au foncier		                        			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Aides déléguées à la Pierre                                 		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Interventions au titre du logement social          		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Interventions au titre du logement privé               		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Interventions aires d’accueil gens du voyage      		</a:t>
            </a:r>
          </a:p>
          <a:p>
            <a:pPr>
              <a:tabLst>
                <a:tab pos="363538" algn="l"/>
              </a:tabLst>
            </a:pPr>
            <a:endParaRPr lang="fr-FR" dirty="0" smtClean="0"/>
          </a:p>
          <a:p>
            <a:pPr>
              <a:tabLst>
                <a:tab pos="363538" algn="l"/>
              </a:tabLst>
            </a:pPr>
            <a:endParaRPr lang="fr-FR" dirty="0"/>
          </a:p>
          <a:p>
            <a:pPr>
              <a:tabLst>
                <a:tab pos="363538" algn="l"/>
              </a:tabLst>
            </a:pPr>
            <a:r>
              <a:rPr lang="fr-FR" sz="2000" b="1" dirty="0">
                <a:solidFill>
                  <a:srgbClr val="0070C0"/>
                </a:solidFill>
              </a:rPr>
              <a:t>5) Infrastructures</a:t>
            </a:r>
            <a:r>
              <a:rPr lang="fr-FR" sz="2000" b="1" dirty="0" smtClean="0"/>
              <a:t>		                                                 </a:t>
            </a:r>
            <a:r>
              <a:rPr lang="fr-FR" b="1" dirty="0" smtClean="0"/>
              <a:t>9.734.112 €</a:t>
            </a:r>
            <a:endParaRPr lang="fr-FR" sz="2000" b="1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Aménagement </a:t>
            </a:r>
            <a:r>
              <a:rPr lang="fr-FR" dirty="0"/>
              <a:t>des voiries suivantes </a:t>
            </a:r>
            <a:r>
              <a:rPr lang="fr-FR" dirty="0" smtClean="0"/>
              <a:t>:</a:t>
            </a:r>
          </a:p>
          <a:p>
            <a:pPr marL="285750" indent="-285750">
              <a:buFontTx/>
              <a:buChar char="-"/>
              <a:tabLst>
                <a:tab pos="363538" algn="l"/>
              </a:tabLst>
            </a:pPr>
            <a:r>
              <a:rPr lang="fr-FR" dirty="0" smtClean="0"/>
              <a:t>la </a:t>
            </a:r>
            <a:r>
              <a:rPr lang="fr-FR" dirty="0"/>
              <a:t>rue A de Musset à </a:t>
            </a:r>
            <a:r>
              <a:rPr lang="fr-FR" dirty="0" smtClean="0"/>
              <a:t>Fondettes</a:t>
            </a:r>
          </a:p>
          <a:p>
            <a:pPr marL="285750" indent="-285750">
              <a:buFontTx/>
              <a:buChar char="-"/>
              <a:tabLst>
                <a:tab pos="363538" algn="l"/>
              </a:tabLst>
            </a:pPr>
            <a:r>
              <a:rPr lang="fr-FR" dirty="0"/>
              <a:t>la route de Monts à Joué Lès </a:t>
            </a:r>
            <a:r>
              <a:rPr lang="fr-FR" dirty="0" smtClean="0"/>
              <a:t>Tours</a:t>
            </a:r>
          </a:p>
          <a:p>
            <a:pPr marL="285750" indent="-285750">
              <a:buFontTx/>
              <a:buChar char="-"/>
              <a:tabLst>
                <a:tab pos="363538" algn="l"/>
              </a:tabLst>
            </a:pPr>
            <a:r>
              <a:rPr lang="fr-FR" dirty="0"/>
              <a:t>le carrefour des Quatre bornes à Joué Lès Tours</a:t>
            </a:r>
          </a:p>
          <a:p>
            <a:pPr marL="285750" indent="-285750">
              <a:buFontTx/>
              <a:buChar char="-"/>
              <a:tabLst>
                <a:tab pos="363538" algn="l"/>
              </a:tabLst>
            </a:pPr>
            <a:r>
              <a:rPr lang="fr-FR" dirty="0" smtClean="0"/>
              <a:t>le </a:t>
            </a:r>
            <a:r>
              <a:rPr lang="fr-FR" dirty="0"/>
              <a:t>carrefour des RD938 ET 959 à la </a:t>
            </a:r>
            <a:r>
              <a:rPr lang="fr-FR" dirty="0" err="1"/>
              <a:t>Membrolle</a:t>
            </a:r>
            <a:r>
              <a:rPr lang="fr-FR" dirty="0"/>
              <a:t> sur </a:t>
            </a:r>
            <a:r>
              <a:rPr lang="fr-FR" dirty="0" err="1"/>
              <a:t>Choisille</a:t>
            </a:r>
            <a:r>
              <a:rPr lang="fr-FR" dirty="0"/>
              <a:t>	</a:t>
            </a:r>
            <a:endParaRPr lang="fr-FR" dirty="0" smtClean="0"/>
          </a:p>
          <a:p>
            <a:pPr marL="285750" indent="-285750">
              <a:buFontTx/>
              <a:buChar char="-"/>
              <a:tabLst>
                <a:tab pos="363538" algn="l"/>
              </a:tabLst>
            </a:pPr>
            <a:r>
              <a:rPr lang="fr-FR" dirty="0" smtClean="0"/>
              <a:t>le </a:t>
            </a:r>
            <a:r>
              <a:rPr lang="fr-FR" dirty="0"/>
              <a:t>Bd de Gaulle à St Cyr sur Loire (carrefour </a:t>
            </a:r>
            <a:r>
              <a:rPr lang="fr-FR" dirty="0" smtClean="0"/>
              <a:t>LIDL) étant </a:t>
            </a:r>
            <a:r>
              <a:rPr lang="fr-FR" dirty="0"/>
              <a:t>précisé que cet aménagement est en parallèle financé par </a:t>
            </a:r>
            <a:r>
              <a:rPr lang="fr-FR" dirty="0" smtClean="0"/>
              <a:t>LIDL</a:t>
            </a:r>
            <a:endParaRPr lang="fr-FR" dirty="0"/>
          </a:p>
          <a:p>
            <a:pPr marL="285750" indent="-285750">
              <a:buFontTx/>
              <a:buChar char="-"/>
              <a:tabLst>
                <a:tab pos="363538" algn="l"/>
              </a:tabLst>
            </a:pP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8460432" y="638132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7836123-516C-4C6D-B43E-2F18F83CAD03}" type="slidenum">
              <a:rPr lang="fr-FR" sz="1000" smtClean="0"/>
              <a:t>22</a:t>
            </a:fld>
            <a:endParaRPr lang="fr-FR" sz="1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27148" y="757161"/>
            <a:ext cx="82296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5.2/ Répartition des dépenses d’Investissement par politiques publiques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2645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1189209"/>
            <a:ext cx="84969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3538" algn="l"/>
              </a:tabLst>
            </a:pPr>
            <a:endParaRPr lang="fr-FR" sz="2000" dirty="0"/>
          </a:p>
          <a:p>
            <a:pPr>
              <a:tabLst>
                <a:tab pos="363538" algn="l"/>
              </a:tabLst>
            </a:pPr>
            <a:r>
              <a:rPr lang="fr-FR" sz="2000" b="1" dirty="0">
                <a:solidFill>
                  <a:srgbClr val="0070C0"/>
                </a:solidFill>
              </a:rPr>
              <a:t>5) Infrastructures (suite)</a:t>
            </a:r>
            <a:r>
              <a:rPr lang="fr-FR" sz="2000" b="1" dirty="0" smtClean="0"/>
              <a:t>	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La </a:t>
            </a:r>
            <a:r>
              <a:rPr lang="fr-FR" dirty="0"/>
              <a:t>rue des Bordiers à Tours et St Cyr sur </a:t>
            </a:r>
            <a:r>
              <a:rPr lang="fr-FR" dirty="0" smtClean="0"/>
              <a:t>Loire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Restructuration </a:t>
            </a:r>
            <a:r>
              <a:rPr lang="fr-FR" dirty="0"/>
              <a:t>de l’avenue Jacques Duclos à Saint Pierre des </a:t>
            </a:r>
            <a:r>
              <a:rPr lang="fr-FR" dirty="0" smtClean="0"/>
              <a:t>Corps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Restructuration </a:t>
            </a:r>
            <a:r>
              <a:rPr lang="fr-FR" dirty="0"/>
              <a:t>de l’avenue M. Cachin à Saint Pierre des Corps</a:t>
            </a:r>
            <a:endParaRPr lang="fr-FR" b="1" dirty="0"/>
          </a:p>
          <a:p>
            <a:pPr>
              <a:tabLst>
                <a:tab pos="363538" algn="l"/>
              </a:tabLst>
            </a:pPr>
            <a:r>
              <a:rPr lang="fr-FR" dirty="0" smtClean="0"/>
              <a:t>Interventions </a:t>
            </a:r>
            <a:r>
              <a:rPr lang="fr-FR" dirty="0"/>
              <a:t>sur les ex voiries </a:t>
            </a:r>
            <a:r>
              <a:rPr lang="fr-FR" dirty="0" smtClean="0"/>
              <a:t>départementales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Programme de revêtements de chaussée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Grosses réparations ouvrages d’art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Audit patrimonial ouvrages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Rénovation du pont Napoléon à Tours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Mise en œuvre schéma deux roues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Réseau </a:t>
            </a:r>
            <a:r>
              <a:rPr lang="fr-FR" dirty="0"/>
              <a:t>routier </a:t>
            </a:r>
            <a:r>
              <a:rPr lang="fr-FR" dirty="0" smtClean="0"/>
              <a:t>Nord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Audit </a:t>
            </a:r>
            <a:r>
              <a:rPr lang="fr-FR" dirty="0"/>
              <a:t>patrimonial de l’éclairage </a:t>
            </a:r>
            <a:r>
              <a:rPr lang="fr-FR" dirty="0" smtClean="0"/>
              <a:t>public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Programme </a:t>
            </a:r>
            <a:r>
              <a:rPr lang="fr-FR" dirty="0"/>
              <a:t>de sécurisation des armoires </a:t>
            </a:r>
            <a:r>
              <a:rPr lang="fr-FR" dirty="0" smtClean="0"/>
              <a:t>électriques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Etudes </a:t>
            </a:r>
            <a:r>
              <a:rPr lang="fr-FR" dirty="0"/>
              <a:t>préalables au renouvellement des DSP des parkings en </a:t>
            </a:r>
            <a:r>
              <a:rPr lang="fr-FR" dirty="0" smtClean="0"/>
              <a:t>concession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Etude liaison Fondettes-Luynes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Acquisitions </a:t>
            </a:r>
            <a:r>
              <a:rPr lang="fr-FR" dirty="0"/>
              <a:t>foncières pour </a:t>
            </a:r>
            <a:r>
              <a:rPr lang="fr-FR" dirty="0" smtClean="0"/>
              <a:t>alignement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Programme </a:t>
            </a:r>
            <a:r>
              <a:rPr lang="fr-FR" dirty="0"/>
              <a:t>« Passages </a:t>
            </a:r>
            <a:r>
              <a:rPr lang="fr-FR" dirty="0" smtClean="0"/>
              <a:t>»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Etudes </a:t>
            </a:r>
            <a:r>
              <a:rPr lang="fr-FR" dirty="0"/>
              <a:t>générales de trafic</a:t>
            </a:r>
            <a:endParaRPr lang="fr-FR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	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8460432" y="638132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7836123-516C-4C6D-B43E-2F18F83CAD03}" type="slidenum">
              <a:rPr lang="fr-FR" sz="1000" smtClean="0"/>
              <a:t>23</a:t>
            </a:fld>
            <a:endParaRPr lang="fr-FR" sz="1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571084" y="639688"/>
            <a:ext cx="82296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5.2/ Répartition des dépenses d’Investissement par politiques publiques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893902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8768" y="1556792"/>
            <a:ext cx="8715719" cy="554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3538" algn="l"/>
              </a:tabLst>
            </a:pPr>
            <a:r>
              <a:rPr lang="fr-FR" dirty="0" smtClean="0"/>
              <a:t>	</a:t>
            </a:r>
          </a:p>
          <a:p>
            <a:pPr>
              <a:tabLst>
                <a:tab pos="363538" algn="l"/>
              </a:tabLst>
            </a:pPr>
            <a:r>
              <a:rPr lang="fr-FR" sz="2000" b="1" dirty="0">
                <a:solidFill>
                  <a:srgbClr val="0070C0"/>
                </a:solidFill>
              </a:rPr>
              <a:t>6) Equipements sportifs                                              </a:t>
            </a:r>
            <a:r>
              <a:rPr lang="fr-FR" b="1" dirty="0" smtClean="0"/>
              <a:t>	              7.618.400 €</a:t>
            </a:r>
            <a:endParaRPr lang="fr-FR" dirty="0" smtClean="0"/>
          </a:p>
          <a:p>
            <a:pPr>
              <a:tabLst>
                <a:tab pos="363538" algn="l"/>
              </a:tabLst>
            </a:pPr>
            <a:endParaRPr lang="fr-FR" sz="1050" b="1" dirty="0" smtClean="0"/>
          </a:p>
          <a:p>
            <a:pPr>
              <a:tabLst>
                <a:tab pos="363538" algn="l"/>
              </a:tabLst>
            </a:pPr>
            <a:r>
              <a:rPr lang="fr-FR" b="1" dirty="0" smtClean="0"/>
              <a:t>Piscines                                                         			              </a:t>
            </a:r>
            <a:r>
              <a:rPr lang="fr-FR" dirty="0" smtClean="0"/>
              <a:t>6.787.000 €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Piscine </a:t>
            </a:r>
            <a:r>
              <a:rPr lang="fr-FR" dirty="0"/>
              <a:t>de Fondettes </a:t>
            </a:r>
            <a:endParaRPr lang="fr-FR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Piscine de Luynes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Interventions sur piscines Lac, La Riche, Mortiers</a:t>
            </a:r>
          </a:p>
          <a:p>
            <a:pPr>
              <a:tabLst>
                <a:tab pos="363538" algn="l"/>
              </a:tabLst>
            </a:pPr>
            <a:endParaRPr lang="fr-FR" dirty="0" smtClean="0"/>
          </a:p>
          <a:p>
            <a:pPr>
              <a:tabLst>
                <a:tab pos="363538" algn="l"/>
              </a:tabLst>
            </a:pPr>
            <a:r>
              <a:rPr lang="fr-FR" b="1" dirty="0" smtClean="0"/>
              <a:t>Salles </a:t>
            </a:r>
            <a:r>
              <a:rPr lang="fr-FR" b="1" dirty="0"/>
              <a:t>de sport                                                  </a:t>
            </a:r>
            <a:r>
              <a:rPr lang="fr-FR" dirty="0" smtClean="0"/>
              <a:t>		                 249.000 €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Etudes  salle de Druye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Etudes salle </a:t>
            </a:r>
            <a:r>
              <a:rPr lang="fr-FR" dirty="0"/>
              <a:t>de Chanceaux sur Choisille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Etudes salle </a:t>
            </a:r>
            <a:r>
              <a:rPr lang="fr-FR" dirty="0"/>
              <a:t>de </a:t>
            </a:r>
            <a:r>
              <a:rPr lang="fr-FR" dirty="0" err="1"/>
              <a:t>Parçay</a:t>
            </a:r>
            <a:r>
              <a:rPr lang="fr-FR" dirty="0"/>
              <a:t> </a:t>
            </a:r>
            <a:r>
              <a:rPr lang="fr-FR" dirty="0" err="1"/>
              <a:t>Meslay</a:t>
            </a:r>
            <a:endParaRPr lang="fr-FR" dirty="0"/>
          </a:p>
          <a:p>
            <a:pPr>
              <a:tabLst>
                <a:tab pos="363538" algn="l"/>
              </a:tabLst>
            </a:pPr>
            <a:endParaRPr lang="fr-FR" dirty="0"/>
          </a:p>
          <a:p>
            <a:pPr>
              <a:tabLst>
                <a:tab pos="363538" algn="l"/>
              </a:tabLst>
            </a:pPr>
            <a:r>
              <a:rPr lang="fr-FR" b="1" dirty="0" smtClean="0"/>
              <a:t>Terrains </a:t>
            </a:r>
            <a:r>
              <a:rPr lang="fr-FR" b="1" dirty="0"/>
              <a:t>de sport                                                  </a:t>
            </a:r>
            <a:r>
              <a:rPr lang="fr-FR" dirty="0" smtClean="0"/>
              <a:t>		                 582.400 </a:t>
            </a:r>
            <a:r>
              <a:rPr lang="fr-FR" dirty="0"/>
              <a:t>€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Fonds </a:t>
            </a:r>
            <a:r>
              <a:rPr lang="fr-FR" dirty="0"/>
              <a:t>de concours tir à l’arc à Saint-Avertin</a:t>
            </a:r>
          </a:p>
          <a:p>
            <a:r>
              <a:rPr lang="fr-FR" dirty="0" smtClean="0"/>
              <a:t>Interventions </a:t>
            </a:r>
            <a:r>
              <a:rPr lang="fr-FR" dirty="0"/>
              <a:t>sur le site des </a:t>
            </a:r>
            <a:r>
              <a:rPr lang="fr-FR" dirty="0" err="1"/>
              <a:t>Bercelleries</a:t>
            </a:r>
            <a:r>
              <a:rPr lang="fr-FR" dirty="0"/>
              <a:t> à Joué Lès Tours	</a:t>
            </a:r>
          </a:p>
          <a:p>
            <a:r>
              <a:rPr lang="fr-FR" dirty="0" smtClean="0"/>
              <a:t>Site </a:t>
            </a:r>
            <a:r>
              <a:rPr lang="fr-FR" dirty="0"/>
              <a:t>de Beauregard à </a:t>
            </a:r>
            <a:r>
              <a:rPr lang="fr-FR" dirty="0" err="1"/>
              <a:t>Rochecorbon</a:t>
            </a:r>
            <a:r>
              <a:rPr lang="fr-FR" dirty="0"/>
              <a:t>	</a:t>
            </a:r>
          </a:p>
          <a:p>
            <a:pPr>
              <a:tabLst>
                <a:tab pos="363538" algn="l"/>
              </a:tabLst>
            </a:pPr>
            <a:endParaRPr lang="fr-FR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           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		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460432" y="638132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90C8FB1-9E23-4270-BA18-AB1419AF0B94}" type="slidenum">
              <a:rPr lang="fr-FR" sz="1000" smtClean="0"/>
              <a:t>24</a:t>
            </a:fld>
            <a:endParaRPr lang="fr-FR" sz="1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27148" y="757161"/>
            <a:ext cx="82296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5.2/ Répartition des dépenses d’Investissement par politiques publiques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8395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268760"/>
            <a:ext cx="8911338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3538" algn="l"/>
              </a:tabLst>
            </a:pPr>
            <a:r>
              <a:rPr lang="fr-FR" dirty="0" smtClean="0"/>
              <a:t> </a:t>
            </a:r>
          </a:p>
          <a:p>
            <a:pPr>
              <a:tabLst>
                <a:tab pos="363538" algn="l"/>
              </a:tabLst>
            </a:pPr>
            <a:r>
              <a:rPr lang="fr-FR" sz="2000" b="1" dirty="0" smtClean="0">
                <a:solidFill>
                  <a:srgbClr val="0070C0"/>
                </a:solidFill>
              </a:rPr>
              <a:t>7</a:t>
            </a:r>
            <a:r>
              <a:rPr lang="fr-FR" sz="2000" b="1" dirty="0">
                <a:solidFill>
                  <a:srgbClr val="0070C0"/>
                </a:solidFill>
              </a:rPr>
              <a:t>) Tourisme                                                                                     </a:t>
            </a:r>
            <a:r>
              <a:rPr lang="fr-FR" b="1" dirty="0" smtClean="0"/>
              <a:t>3.783.062 €</a:t>
            </a:r>
          </a:p>
          <a:p>
            <a:pPr>
              <a:tabLst>
                <a:tab pos="363538" algn="l"/>
              </a:tabLst>
            </a:pPr>
            <a:endParaRPr lang="fr-FR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Acquisition Auberge de jeunesse et son mobilier</a:t>
            </a:r>
          </a:p>
          <a:p>
            <a:pPr>
              <a:tabLst>
                <a:tab pos="363538" algn="l"/>
              </a:tabLst>
            </a:pPr>
            <a:endParaRPr lang="fr-FR" sz="1000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Aménagement des abords des espaces d’accueil des touristes</a:t>
            </a:r>
            <a:br>
              <a:rPr lang="fr-FR" dirty="0" smtClean="0"/>
            </a:br>
            <a:r>
              <a:rPr lang="fr-FR" dirty="0" smtClean="0"/>
              <a:t>à Villandry</a:t>
            </a:r>
          </a:p>
          <a:p>
            <a:pPr>
              <a:tabLst>
                <a:tab pos="363538" algn="l"/>
              </a:tabLst>
            </a:pPr>
            <a:endParaRPr lang="fr-FR" sz="1000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Signalétique et jalonnement des sites</a:t>
            </a:r>
          </a:p>
          <a:p>
            <a:pPr>
              <a:tabLst>
                <a:tab pos="363538" algn="l"/>
              </a:tabLst>
            </a:pPr>
            <a:endParaRPr lang="fr-FR" sz="1000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Vélotourisme</a:t>
            </a:r>
          </a:p>
          <a:p>
            <a:r>
              <a:rPr lang="fr-FR" dirty="0" smtClean="0"/>
              <a:t>	- l’itinéraire </a:t>
            </a:r>
            <a:r>
              <a:rPr lang="fr-FR" dirty="0"/>
              <a:t>cyclable de St Jacques de Compostelle	</a:t>
            </a:r>
          </a:p>
          <a:p>
            <a:r>
              <a:rPr lang="fr-FR" dirty="0"/>
              <a:t>	- l’itinéraire cyclable du canal du Berry</a:t>
            </a:r>
            <a:endParaRPr lang="fr-FR" dirty="0" smtClean="0"/>
          </a:p>
          <a:p>
            <a:pPr>
              <a:tabLst>
                <a:tab pos="363538" algn="l"/>
              </a:tabLst>
            </a:pPr>
            <a:endParaRPr lang="fr-FR" sz="1100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Campings</a:t>
            </a:r>
          </a:p>
          <a:p>
            <a:pPr>
              <a:tabLst>
                <a:tab pos="363538" algn="l"/>
              </a:tabLst>
            </a:pPr>
            <a:endParaRPr lang="fr-FR" sz="1000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Batellerie: Etude la navigabilité de la Loire et soutien aux</a:t>
            </a:r>
            <a:br>
              <a:rPr lang="fr-FR" dirty="0" smtClean="0"/>
            </a:br>
            <a:r>
              <a:rPr lang="fr-FR" dirty="0" smtClean="0"/>
              <a:t>associations</a:t>
            </a:r>
          </a:p>
          <a:p>
            <a:pPr>
              <a:tabLst>
                <a:tab pos="363538" algn="l"/>
              </a:tabLst>
            </a:pPr>
            <a:endParaRPr lang="fr-FR" sz="1000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Mise </a:t>
            </a:r>
            <a:r>
              <a:rPr lang="fr-FR" dirty="0"/>
              <a:t>en lumière de la rue </a:t>
            </a:r>
            <a:r>
              <a:rPr lang="fr-FR" dirty="0" smtClean="0"/>
              <a:t>Nationale</a:t>
            </a:r>
          </a:p>
          <a:p>
            <a:pPr>
              <a:tabLst>
                <a:tab pos="363538" algn="l"/>
              </a:tabLst>
            </a:pPr>
            <a:endParaRPr lang="fr-FR" sz="1000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«</a:t>
            </a:r>
            <a:r>
              <a:rPr lang="fr-FR" dirty="0"/>
              <a:t> Envies de Loire »	</a:t>
            </a:r>
            <a:endParaRPr lang="fr-FR" dirty="0" smtClean="0"/>
          </a:p>
          <a:p>
            <a:pPr>
              <a:tabLst>
                <a:tab pos="363538" algn="l"/>
              </a:tabLst>
            </a:pPr>
            <a:r>
              <a:rPr lang="fr-FR" dirty="0"/>
              <a:t>	</a:t>
            </a:r>
            <a:endParaRPr lang="fr-FR" dirty="0" smtClean="0"/>
          </a:p>
          <a:p>
            <a:pPr>
              <a:tabLst>
                <a:tab pos="363538" algn="l"/>
              </a:tabLst>
            </a:pPr>
            <a:r>
              <a:rPr lang="fr-FR" dirty="0"/>
              <a:t>	</a:t>
            </a:r>
          </a:p>
          <a:p>
            <a:pPr>
              <a:tabLst>
                <a:tab pos="363538" algn="l"/>
              </a:tabLst>
            </a:pPr>
            <a:r>
              <a:rPr lang="fr-FR" dirty="0"/>
              <a:t>	</a:t>
            </a:r>
            <a:endParaRPr lang="fr-FR" dirty="0" smtClean="0"/>
          </a:p>
          <a:p>
            <a:pPr>
              <a:tabLst>
                <a:tab pos="363538" algn="l"/>
              </a:tabLst>
            </a:pPr>
            <a:endParaRPr lang="fr-FR" dirty="0" smtClean="0"/>
          </a:p>
          <a:p>
            <a:pPr>
              <a:tabLst>
                <a:tab pos="363538" algn="l"/>
              </a:tabLst>
            </a:pPr>
            <a:endParaRPr lang="fr-FR" b="1" dirty="0"/>
          </a:p>
          <a:p>
            <a:pPr>
              <a:tabLst>
                <a:tab pos="363538" algn="l"/>
              </a:tabLst>
            </a:pPr>
            <a:endParaRPr lang="fr-FR" dirty="0"/>
          </a:p>
          <a:p>
            <a:pPr>
              <a:tabLst>
                <a:tab pos="363538" algn="l"/>
              </a:tabLst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532440" y="6381328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5DF42D7-8B61-486C-94A8-702E6F6901ED}" type="slidenum">
              <a:rPr lang="fr-FR" sz="1000" smtClean="0"/>
              <a:t>25</a:t>
            </a:fld>
            <a:endParaRPr lang="fr-FR" sz="1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67544" y="639688"/>
            <a:ext cx="82296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5.2/ Répartition des dépenses d’Investissement par politiques publiques</a:t>
            </a:r>
            <a:endParaRPr lang="fr-FR" sz="2800" b="1" dirty="0"/>
          </a:p>
        </p:txBody>
      </p:sp>
      <p:pic>
        <p:nvPicPr>
          <p:cNvPr id="2050" name="Picture 2" descr="C:\Users\stage.m.insergueix\Desktop\Downloads\wetransfer-abdad0\auberge_jeunesse_jy_barri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r="12635"/>
          <a:stretch/>
        </p:blipFill>
        <p:spPr bwMode="auto">
          <a:xfrm>
            <a:off x="6924200" y="2420888"/>
            <a:ext cx="225631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5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27148" y="757161"/>
            <a:ext cx="82296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5.2/ Répartition des dépenses d’Investissement par politiques publiques</a:t>
            </a:r>
            <a:endParaRPr lang="fr-FR" sz="2800" b="1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2120950"/>
            <a:ext cx="903649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3538" algn="l"/>
              </a:tabLst>
            </a:pPr>
            <a:r>
              <a:rPr lang="fr-FR" sz="2000" b="1" dirty="0">
                <a:solidFill>
                  <a:srgbClr val="0070C0"/>
                </a:solidFill>
              </a:rPr>
              <a:t>8) Energie                                                                                      </a:t>
            </a:r>
            <a:r>
              <a:rPr lang="fr-FR" sz="2000" b="1" dirty="0" smtClean="0">
                <a:solidFill>
                  <a:srgbClr val="0070C0"/>
                </a:solidFill>
              </a:rPr>
              <a:t>   </a:t>
            </a:r>
            <a:r>
              <a:rPr lang="fr-FR" b="1" dirty="0" smtClean="0"/>
              <a:t>601.000 </a:t>
            </a:r>
            <a:r>
              <a:rPr lang="fr-FR" b="1" dirty="0"/>
              <a:t>€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Fonds </a:t>
            </a:r>
            <a:r>
              <a:rPr lang="fr-FR" dirty="0"/>
              <a:t>de concours Plan Climat</a:t>
            </a:r>
          </a:p>
          <a:p>
            <a:pPr>
              <a:tabLst>
                <a:tab pos="363538" algn="l"/>
              </a:tabLst>
            </a:pPr>
            <a:r>
              <a:rPr lang="fr-FR" dirty="0"/>
              <a:t>Travaux d’économies d’énergie et interventions dans les bâtiments métropolitains</a:t>
            </a:r>
          </a:p>
          <a:p>
            <a:pPr marL="358775" indent="-358775"/>
            <a:r>
              <a:rPr lang="fr-FR" dirty="0"/>
              <a:t>Schéma </a:t>
            </a:r>
            <a:r>
              <a:rPr lang="fr-FR" dirty="0" smtClean="0"/>
              <a:t>directeur </a:t>
            </a:r>
            <a:r>
              <a:rPr lang="fr-FR" dirty="0"/>
              <a:t>énergie	</a:t>
            </a:r>
          </a:p>
          <a:p>
            <a:r>
              <a:rPr lang="fr-FR" dirty="0"/>
              <a:t>Etudes réseau de chaleur Ouest et Nord de </a:t>
            </a:r>
            <a:r>
              <a:rPr lang="fr-FR" dirty="0" smtClean="0"/>
              <a:t>Tours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sz="2000" b="1" dirty="0" smtClean="0">
                <a:solidFill>
                  <a:srgbClr val="0070C0"/>
                </a:solidFill>
              </a:rPr>
              <a:t>9</a:t>
            </a:r>
            <a:r>
              <a:rPr lang="fr-FR" sz="2000" b="1" dirty="0">
                <a:solidFill>
                  <a:srgbClr val="0070C0"/>
                </a:solidFill>
              </a:rPr>
              <a:t>) Urbanisme                                                                                    </a:t>
            </a:r>
            <a:r>
              <a:rPr lang="fr-FR" b="1" dirty="0"/>
              <a:t>729.326 €</a:t>
            </a:r>
            <a:endParaRPr lang="fr-FR" dirty="0"/>
          </a:p>
          <a:p>
            <a:r>
              <a:rPr lang="fr-FR" dirty="0"/>
              <a:t>Système d’Informatique Géographique</a:t>
            </a:r>
          </a:p>
          <a:p>
            <a:r>
              <a:rPr lang="fr-FR" dirty="0"/>
              <a:t>Procédures d’urbanisme en lieu et place des Communes</a:t>
            </a:r>
          </a:p>
          <a:p>
            <a:r>
              <a:rPr lang="fr-FR" dirty="0"/>
              <a:t>Equipement du bureau d’études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5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26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4964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464" y="1306682"/>
            <a:ext cx="871296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3538" algn="l"/>
              </a:tabLst>
            </a:pPr>
            <a:endParaRPr lang="fr-FR" dirty="0" smtClean="0"/>
          </a:p>
          <a:p>
            <a:endParaRPr lang="fr-FR" dirty="0"/>
          </a:p>
          <a:p>
            <a:r>
              <a:rPr lang="fr-FR" sz="2000" b="1" dirty="0">
                <a:solidFill>
                  <a:srgbClr val="0070C0"/>
                </a:solidFill>
              </a:rPr>
              <a:t>10) GEMAPI                                                                                    </a:t>
            </a:r>
            <a:r>
              <a:rPr lang="fr-FR" sz="2000" b="1" dirty="0" smtClean="0">
                <a:solidFill>
                  <a:srgbClr val="0070C0"/>
                </a:solidFill>
              </a:rPr>
              <a:t>  </a:t>
            </a:r>
            <a:r>
              <a:rPr lang="fr-FR" b="1" dirty="0" smtClean="0"/>
              <a:t>945.000 €</a:t>
            </a:r>
          </a:p>
          <a:p>
            <a:r>
              <a:rPr lang="fr-FR" dirty="0" smtClean="0"/>
              <a:t>Participation travaux renforcement au plan Loire Grandeur Nature</a:t>
            </a:r>
          </a:p>
          <a:p>
            <a:r>
              <a:rPr lang="fr-FR" dirty="0" smtClean="0"/>
              <a:t>Interventions sur barrages</a:t>
            </a:r>
          </a:p>
          <a:p>
            <a:r>
              <a:rPr lang="fr-FR" dirty="0" smtClean="0"/>
              <a:t>Acquisition de matériel et outillage</a:t>
            </a:r>
          </a:p>
          <a:p>
            <a:r>
              <a:rPr lang="fr-FR" dirty="0" smtClean="0"/>
              <a:t>Acquisition </a:t>
            </a:r>
            <a:r>
              <a:rPr lang="fr-FR" dirty="0"/>
              <a:t>GEMAPI</a:t>
            </a:r>
            <a:endParaRPr lang="fr-FR" dirty="0" smtClean="0"/>
          </a:p>
          <a:p>
            <a:r>
              <a:rPr lang="fr-FR" dirty="0"/>
              <a:t>	</a:t>
            </a:r>
            <a:endParaRPr lang="fr-FR" dirty="0" smtClean="0"/>
          </a:p>
          <a:p>
            <a:endParaRPr lang="fr-FR" dirty="0"/>
          </a:p>
          <a:p>
            <a:r>
              <a:rPr lang="fr-FR" sz="2000" b="1" dirty="0">
                <a:solidFill>
                  <a:srgbClr val="0070C0"/>
                </a:solidFill>
              </a:rPr>
              <a:t>11) Enseignement supérieur                                                        </a:t>
            </a:r>
            <a:r>
              <a:rPr lang="fr-FR" b="1" dirty="0" smtClean="0"/>
              <a:t>5.015.000 </a:t>
            </a:r>
            <a:r>
              <a:rPr lang="fr-FR" b="1" dirty="0"/>
              <a:t>€</a:t>
            </a:r>
            <a:endParaRPr lang="fr-FR" dirty="0"/>
          </a:p>
          <a:p>
            <a:pPr>
              <a:tabLst>
                <a:tab pos="363538" algn="l"/>
              </a:tabLst>
            </a:pPr>
            <a:r>
              <a:rPr lang="fr-FR" dirty="0" smtClean="0"/>
              <a:t>Participation </a:t>
            </a:r>
            <a:r>
              <a:rPr lang="fr-FR" dirty="0"/>
              <a:t>à la réhabilitation du bâtiment </a:t>
            </a:r>
            <a:r>
              <a:rPr lang="fr-FR" dirty="0" err="1"/>
              <a:t>Vialle</a:t>
            </a:r>
            <a:r>
              <a:rPr lang="fr-FR" dirty="0"/>
              <a:t> de l’UFR de médecine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Acquisition </a:t>
            </a:r>
            <a:r>
              <a:rPr lang="fr-FR" dirty="0" err="1" smtClean="0"/>
              <a:t>Batiment</a:t>
            </a:r>
            <a:r>
              <a:rPr lang="fr-FR" dirty="0" smtClean="0"/>
              <a:t> ESBAT </a:t>
            </a:r>
            <a:r>
              <a:rPr lang="fr-FR" dirty="0"/>
              <a:t>	</a:t>
            </a:r>
            <a:endParaRPr lang="fr-FR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Equipements </a:t>
            </a:r>
            <a:r>
              <a:rPr lang="fr-FR" dirty="0"/>
              <a:t>pédagogiques de l’ESBAT  </a:t>
            </a:r>
            <a:r>
              <a:rPr lang="fr-FR" b="1" dirty="0"/>
              <a:t>     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Etudes </a:t>
            </a:r>
            <a:r>
              <a:rPr lang="fr-FR" dirty="0"/>
              <a:t>pour la création d’un pôle d’excellence </a:t>
            </a:r>
            <a:r>
              <a:rPr lang="fr-FR" dirty="0" smtClean="0"/>
              <a:t>Apprentissage-formation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Participation </a:t>
            </a:r>
            <a:r>
              <a:rPr lang="fr-FR" dirty="0"/>
              <a:t>à l’équipement pédagogique de l’AFPP	</a:t>
            </a:r>
          </a:p>
          <a:p>
            <a:endParaRPr lang="fr-FR" dirty="0" smtClean="0"/>
          </a:p>
          <a:p>
            <a:r>
              <a:rPr lang="fr-FR" dirty="0" smtClean="0"/>
              <a:t>                                             </a:t>
            </a:r>
            <a:endParaRPr lang="fr-FR" dirty="0"/>
          </a:p>
          <a:p>
            <a:endParaRPr lang="fr-FR" dirty="0"/>
          </a:p>
          <a:p>
            <a:pPr>
              <a:tabLst>
                <a:tab pos="363538" algn="l"/>
              </a:tabLst>
            </a:pPr>
            <a:endParaRPr lang="fr-FR" dirty="0" smtClean="0"/>
          </a:p>
          <a:p>
            <a:pPr>
              <a:tabLst>
                <a:tab pos="363538" algn="l"/>
              </a:tabLst>
            </a:pPr>
            <a:endParaRPr lang="fr-FR" dirty="0"/>
          </a:p>
          <a:p>
            <a:pPr>
              <a:tabLst>
                <a:tab pos="363538" algn="l"/>
              </a:tabLst>
            </a:pPr>
            <a:endParaRPr lang="fr-FR" dirty="0" smtClean="0"/>
          </a:p>
          <a:p>
            <a:pPr>
              <a:tabLst>
                <a:tab pos="363538" algn="l"/>
              </a:tabLst>
            </a:pPr>
            <a:endParaRPr lang="fr-FR" dirty="0"/>
          </a:p>
          <a:p>
            <a:pPr>
              <a:tabLst>
                <a:tab pos="363538" algn="l"/>
              </a:tabLst>
            </a:pP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8316416" y="6381328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006446A-13F0-44DB-A55C-A75A685BB7C1}" type="slidenum">
              <a:rPr lang="fr-FR" sz="1000" smtClean="0"/>
              <a:t>27</a:t>
            </a:fld>
            <a:endParaRPr lang="fr-FR" sz="1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27148" y="757161"/>
            <a:ext cx="82296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5.2/ Répartition des dépenses d’Investissement par politiques publiques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0306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1477228"/>
            <a:ext cx="892899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</a:t>
            </a:r>
            <a:endParaRPr lang="fr-FR" dirty="0"/>
          </a:p>
          <a:p>
            <a:pPr>
              <a:tabLst>
                <a:tab pos="363538" algn="l"/>
              </a:tabLst>
            </a:pPr>
            <a:r>
              <a:rPr lang="fr-FR" sz="2000" b="1" dirty="0">
                <a:solidFill>
                  <a:srgbClr val="0070C0"/>
                </a:solidFill>
              </a:rPr>
              <a:t>12) Développement durable </a:t>
            </a:r>
            <a:r>
              <a:rPr lang="fr-FR" sz="2000" b="1" dirty="0" smtClean="0">
                <a:solidFill>
                  <a:srgbClr val="0070C0"/>
                </a:solidFill>
              </a:rPr>
              <a:t>                                                           </a:t>
            </a:r>
            <a:r>
              <a:rPr lang="fr-FR" b="1" dirty="0" smtClean="0"/>
              <a:t>2.268.500 </a:t>
            </a:r>
            <a:r>
              <a:rPr lang="fr-FR" b="1" dirty="0"/>
              <a:t>€</a:t>
            </a:r>
            <a:endParaRPr lang="fr-FR" dirty="0"/>
          </a:p>
          <a:p>
            <a:pPr>
              <a:tabLst>
                <a:tab pos="363538" algn="l"/>
              </a:tabLst>
            </a:pPr>
            <a:r>
              <a:rPr lang="fr-FR" dirty="0" smtClean="0"/>
              <a:t>	Aménagement des Iles Noires de la Riche</a:t>
            </a:r>
          </a:p>
          <a:p>
            <a:pPr>
              <a:tabLst>
                <a:tab pos="363538" algn="l"/>
              </a:tabLst>
            </a:pPr>
            <a:r>
              <a:rPr lang="fr-FR" dirty="0"/>
              <a:t>	</a:t>
            </a:r>
            <a:r>
              <a:rPr lang="fr-FR" dirty="0" smtClean="0"/>
              <a:t>Jardins familiaux avec création des jardins  familiaux à la Gloriette et soutien 	financier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	Interventions </a:t>
            </a:r>
            <a:r>
              <a:rPr lang="fr-FR" dirty="0"/>
              <a:t>sur le site de la Gloriette</a:t>
            </a:r>
            <a:endParaRPr lang="fr-FR" dirty="0" smtClean="0"/>
          </a:p>
          <a:p>
            <a:pPr>
              <a:tabLst>
                <a:tab pos="363538" algn="l"/>
              </a:tabLst>
            </a:pPr>
            <a:r>
              <a:rPr lang="fr-FR" dirty="0"/>
              <a:t>	</a:t>
            </a:r>
            <a:r>
              <a:rPr lang="fr-FR" dirty="0" smtClean="0"/>
              <a:t>Actions Plan Climat</a:t>
            </a:r>
          </a:p>
          <a:p>
            <a:pPr>
              <a:tabLst>
                <a:tab pos="363538" algn="l"/>
              </a:tabLst>
            </a:pPr>
            <a:r>
              <a:rPr lang="fr-FR" dirty="0"/>
              <a:t>	</a:t>
            </a:r>
            <a:r>
              <a:rPr lang="fr-FR" dirty="0" smtClean="0"/>
              <a:t>Plan de prévision des risques technologiques</a:t>
            </a:r>
          </a:p>
          <a:p>
            <a:pPr>
              <a:tabLst>
                <a:tab pos="363538" algn="l"/>
              </a:tabLst>
            </a:pPr>
            <a:endParaRPr lang="fr-FR" dirty="0"/>
          </a:p>
          <a:p>
            <a:pPr>
              <a:tabLst>
                <a:tab pos="363538" algn="l"/>
              </a:tabLst>
            </a:pPr>
            <a:r>
              <a:rPr lang="fr-FR" sz="2000" b="1" dirty="0">
                <a:solidFill>
                  <a:srgbClr val="0070C0"/>
                </a:solidFill>
              </a:rPr>
              <a:t>13) Défense incendie       </a:t>
            </a:r>
            <a:r>
              <a:rPr lang="fr-FR" sz="2000" b="1" dirty="0" smtClean="0">
                <a:solidFill>
                  <a:srgbClr val="0070C0"/>
                </a:solidFill>
              </a:rPr>
              <a:t>                                                                   </a:t>
            </a:r>
            <a:r>
              <a:rPr lang="fr-FR" b="1" dirty="0" smtClean="0"/>
              <a:t>415.000 €</a:t>
            </a:r>
          </a:p>
          <a:p>
            <a:pPr>
              <a:tabLst>
                <a:tab pos="363538" algn="l"/>
              </a:tabLst>
            </a:pPr>
            <a:endParaRPr lang="fr-FR" b="1" dirty="0" smtClean="0"/>
          </a:p>
          <a:p>
            <a:pPr>
              <a:tabLst>
                <a:tab pos="363538" algn="l"/>
              </a:tabLst>
            </a:pPr>
            <a:r>
              <a:rPr lang="fr-FR" sz="2000" b="1" dirty="0">
                <a:solidFill>
                  <a:srgbClr val="0070C0"/>
                </a:solidFill>
              </a:rPr>
              <a:t>14) Equipements culturels  </a:t>
            </a:r>
            <a:r>
              <a:rPr lang="fr-FR" b="1" dirty="0" smtClean="0"/>
              <a:t>                                                                     490.000 €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Equipement culturel Ballan Miré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Equipement Temps Machine à Joué Lès Tours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Centre culturel contemporain O. Debré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Interventions </a:t>
            </a:r>
            <a:r>
              <a:rPr lang="fr-FR" dirty="0"/>
              <a:t>Médiathèque F. Mitterrand	</a:t>
            </a:r>
            <a:endParaRPr lang="fr-FR" sz="2000" dirty="0"/>
          </a:p>
          <a:p>
            <a:r>
              <a:rPr lang="fr-FR" dirty="0"/>
              <a:t>Fonds de concours pôle culturel Rochecorbon	</a:t>
            </a:r>
            <a:endParaRPr lang="fr-FR" dirty="0" smtClean="0"/>
          </a:p>
          <a:p>
            <a:endParaRPr lang="fr-FR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8316416" y="6309320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95ECF34-E9DB-40AA-8FE2-1DB4EE1887B8}" type="slidenum">
              <a:rPr lang="fr-FR" sz="1000" smtClean="0"/>
              <a:t>28</a:t>
            </a:fld>
            <a:endParaRPr lang="fr-FR" sz="1000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27148" y="757161"/>
            <a:ext cx="82296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5.2/ Répartition des dépenses d’Investissement par politiques publiques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406319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2967335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3538" algn="l"/>
              </a:tabLst>
            </a:pPr>
            <a:r>
              <a:rPr lang="fr-FR" sz="2000" b="1" dirty="0" smtClean="0">
                <a:solidFill>
                  <a:srgbClr val="0070C0"/>
                </a:solidFill>
              </a:rPr>
              <a:t>15) Equipements des services					  </a:t>
            </a:r>
            <a:r>
              <a:rPr lang="fr-FR" b="1" dirty="0" smtClean="0"/>
              <a:t>5.569.604</a:t>
            </a:r>
            <a:r>
              <a:rPr lang="fr-FR" b="1" dirty="0"/>
              <a:t>€</a:t>
            </a:r>
          </a:p>
          <a:p>
            <a:pPr>
              <a:tabLst>
                <a:tab pos="363538" algn="l"/>
              </a:tabLst>
            </a:pPr>
            <a:endParaRPr lang="fr-FR" sz="2000" b="1" dirty="0">
              <a:solidFill>
                <a:srgbClr val="0070C0"/>
              </a:solidFill>
            </a:endParaRPr>
          </a:p>
          <a:p>
            <a:pPr>
              <a:tabLst>
                <a:tab pos="363538" algn="l"/>
              </a:tabLst>
            </a:pPr>
            <a:endParaRPr lang="fr-FR" sz="2000" b="1" dirty="0" smtClean="0">
              <a:solidFill>
                <a:srgbClr val="0070C0"/>
              </a:solidFill>
            </a:endParaRPr>
          </a:p>
          <a:p>
            <a:pPr>
              <a:tabLst>
                <a:tab pos="363538" algn="l"/>
              </a:tabLst>
            </a:pPr>
            <a:endParaRPr lang="fr-FR" sz="2000" b="1" dirty="0">
              <a:solidFill>
                <a:srgbClr val="0070C0"/>
              </a:solidFill>
            </a:endParaRPr>
          </a:p>
          <a:p>
            <a:pPr>
              <a:tabLst>
                <a:tab pos="363538" algn="l"/>
              </a:tabLst>
            </a:pPr>
            <a:r>
              <a:rPr lang="fr-FR" sz="2000" b="1" dirty="0" smtClean="0">
                <a:solidFill>
                  <a:srgbClr val="0070C0"/>
                </a:solidFill>
              </a:rPr>
              <a:t>16) </a:t>
            </a:r>
            <a:r>
              <a:rPr lang="fr-FR" sz="2000" b="1" dirty="0">
                <a:solidFill>
                  <a:srgbClr val="0070C0"/>
                </a:solidFill>
              </a:rPr>
              <a:t>Interventions sur les communes suite aux </a:t>
            </a:r>
            <a:r>
              <a:rPr lang="fr-FR" sz="2000" b="1" dirty="0" smtClean="0">
                <a:solidFill>
                  <a:srgbClr val="0070C0"/>
                </a:solidFill>
              </a:rPr>
              <a:t>transferts</a:t>
            </a:r>
          </a:p>
          <a:p>
            <a:pPr>
              <a:tabLst>
                <a:tab pos="363538" algn="l"/>
              </a:tabLst>
            </a:pPr>
            <a:r>
              <a:rPr lang="fr-FR" sz="2000" b="1" dirty="0">
                <a:solidFill>
                  <a:srgbClr val="0070C0"/>
                </a:solidFill>
              </a:rPr>
              <a:t>	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  <a:r>
              <a:rPr lang="fr-FR" sz="2000" b="1" dirty="0">
                <a:solidFill>
                  <a:srgbClr val="0070C0"/>
                </a:solidFill>
              </a:rPr>
              <a:t>de charge  </a:t>
            </a:r>
            <a:r>
              <a:rPr lang="fr-FR" sz="2000" b="1" dirty="0" smtClean="0">
                <a:solidFill>
                  <a:srgbClr val="0070C0"/>
                </a:solidFill>
              </a:rPr>
              <a:t>							  </a:t>
            </a:r>
            <a:r>
              <a:rPr lang="fr-FR" b="1" dirty="0" smtClean="0"/>
              <a:t>21.828.002</a:t>
            </a:r>
            <a:r>
              <a:rPr lang="fr-FR" b="1" dirty="0"/>
              <a:t>€                                              </a:t>
            </a:r>
            <a:endParaRPr lang="fr-FR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427148" y="757161"/>
            <a:ext cx="82296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5.2/ Répartition des dépenses d’Investissement par politiques publiques</a:t>
            </a:r>
            <a:endParaRPr lang="fr-FR" sz="2800" b="1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29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6668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1628800"/>
            <a:ext cx="77048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r>
              <a:rPr lang="fr-FR" dirty="0"/>
              <a:t>Il se compose des budgets suivants : </a:t>
            </a:r>
          </a:p>
          <a:p>
            <a:pPr algn="just"/>
            <a:endParaRPr lang="fr-FR" dirty="0"/>
          </a:p>
          <a:p>
            <a:pPr algn="just">
              <a:spcAft>
                <a:spcPts val="600"/>
              </a:spcAft>
            </a:pPr>
            <a:r>
              <a:rPr lang="fr-FR" dirty="0"/>
              <a:t>   1/ </a:t>
            </a:r>
            <a:r>
              <a:rPr lang="fr-FR" b="1" dirty="0"/>
              <a:t>Budget </a:t>
            </a:r>
            <a:r>
              <a:rPr lang="fr-FR" b="1" dirty="0" smtClean="0"/>
              <a:t>Principal : </a:t>
            </a:r>
            <a:r>
              <a:rPr lang="fr-FR" b="1" dirty="0"/>
              <a:t>370,8  M€ </a:t>
            </a:r>
            <a:r>
              <a:rPr lang="fr-FR" sz="1600" dirty="0"/>
              <a:t>(358,3 M€ en 2018)</a:t>
            </a:r>
          </a:p>
          <a:p>
            <a:pPr algn="just">
              <a:spcAft>
                <a:spcPts val="600"/>
              </a:spcAft>
            </a:pPr>
            <a:r>
              <a:rPr lang="fr-FR" sz="1600" dirty="0"/>
              <a:t>   2/</a:t>
            </a:r>
            <a:r>
              <a:rPr lang="fr-FR" sz="1600" b="1" dirty="0"/>
              <a:t> </a:t>
            </a:r>
            <a:r>
              <a:rPr lang="fr-FR" b="1" dirty="0"/>
              <a:t>Budget </a:t>
            </a:r>
            <a:r>
              <a:rPr lang="fr-FR" b="1" dirty="0" smtClean="0"/>
              <a:t>annexe de l’Assainissement </a:t>
            </a:r>
            <a:r>
              <a:rPr lang="fr-FR" b="1" dirty="0"/>
              <a:t>: </a:t>
            </a:r>
            <a:r>
              <a:rPr lang="fr-FR" b="1" dirty="0" smtClean="0"/>
              <a:t>46,4 </a:t>
            </a:r>
            <a:r>
              <a:rPr lang="fr-FR" b="1" dirty="0"/>
              <a:t>M€ </a:t>
            </a:r>
            <a:r>
              <a:rPr lang="fr-FR" sz="1600" dirty="0"/>
              <a:t>(46,0 M€ en 2018) </a:t>
            </a:r>
            <a:r>
              <a:rPr lang="fr-FR" sz="1600" b="1" dirty="0"/>
              <a:t> </a:t>
            </a:r>
            <a:r>
              <a:rPr lang="fr-FR" b="1" dirty="0"/>
              <a:t> </a:t>
            </a:r>
          </a:p>
          <a:p>
            <a:pPr algn="just">
              <a:spcAft>
                <a:spcPts val="600"/>
              </a:spcAft>
            </a:pPr>
            <a:r>
              <a:rPr lang="fr-FR" b="1" dirty="0"/>
              <a:t>   </a:t>
            </a:r>
            <a:r>
              <a:rPr lang="fr-FR" dirty="0"/>
              <a:t>3/</a:t>
            </a:r>
            <a:r>
              <a:rPr lang="fr-FR" b="1" dirty="0"/>
              <a:t> Budget </a:t>
            </a:r>
            <a:r>
              <a:rPr lang="fr-FR" b="1" dirty="0" smtClean="0"/>
              <a:t>annexe </a:t>
            </a:r>
            <a:r>
              <a:rPr lang="fr-FR" b="1" dirty="0"/>
              <a:t>de </a:t>
            </a:r>
            <a:r>
              <a:rPr lang="fr-FR" b="1" dirty="0" smtClean="0"/>
              <a:t>l’Eau </a:t>
            </a:r>
            <a:r>
              <a:rPr lang="fr-FR" b="1" dirty="0"/>
              <a:t>Potable : 37,1  M€</a:t>
            </a:r>
            <a:r>
              <a:rPr lang="fr-FR" dirty="0"/>
              <a:t> </a:t>
            </a:r>
            <a:r>
              <a:rPr lang="fr-FR" sz="1600" dirty="0"/>
              <a:t>(30,9 M€ en 2018) </a:t>
            </a:r>
            <a:endParaRPr lang="fr-FR" sz="1600" b="1" dirty="0"/>
          </a:p>
          <a:p>
            <a:pPr algn="just">
              <a:spcAft>
                <a:spcPts val="600"/>
              </a:spcAft>
            </a:pPr>
            <a:r>
              <a:rPr lang="fr-FR" dirty="0"/>
              <a:t>   4/ </a:t>
            </a:r>
            <a:r>
              <a:rPr lang="fr-FR" b="1" dirty="0" smtClean="0"/>
              <a:t>Budget annexe </a:t>
            </a:r>
            <a:r>
              <a:rPr lang="fr-FR" b="1" dirty="0"/>
              <a:t>du Crématorium : 1,2  M€</a:t>
            </a:r>
            <a:r>
              <a:rPr lang="fr-FR" dirty="0"/>
              <a:t> </a:t>
            </a:r>
            <a:r>
              <a:rPr lang="fr-FR" sz="1600" dirty="0"/>
              <a:t>(1,9 M€ en 2018) </a:t>
            </a:r>
            <a:endParaRPr lang="fr-FR" sz="1600" b="1" dirty="0"/>
          </a:p>
          <a:p>
            <a:pPr algn="just"/>
            <a:endParaRPr lang="fr-FR" dirty="0"/>
          </a:p>
        </p:txBody>
      </p:sp>
      <p:sp>
        <p:nvSpPr>
          <p:cNvPr id="3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3518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457200" y="2420888"/>
            <a:ext cx="8229600" cy="1584176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</a:rPr>
              <a:t>6/ Les dépenses d’investissement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4165043"/>
            <a:ext cx="8229600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endParaRPr lang="fr-FR" dirty="0"/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s</a:t>
            </a:r>
            <a:r>
              <a:rPr lang="fr-FR" b="1" dirty="0" smtClean="0">
                <a:solidFill>
                  <a:schemeClr val="bg1"/>
                </a:solidFill>
              </a:rPr>
              <a:t>ur les Budgets Annexes</a:t>
            </a: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  <a:p>
            <a:pPr algn="just"/>
            <a:endParaRPr lang="fr-FR" sz="800" b="1" dirty="0" smtClean="0">
              <a:solidFill>
                <a:schemeClr val="bg1"/>
              </a:solidFill>
            </a:endParaRP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30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09756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26435"/>
            <a:ext cx="9144000" cy="796950"/>
          </a:xfrm>
        </p:spPr>
        <p:txBody>
          <a:bodyPr/>
          <a:lstStyle/>
          <a:p>
            <a:r>
              <a:rPr lang="fr-FR" sz="2800" b="1" dirty="0" smtClean="0"/>
              <a:t>6/ Dépenses d’Investissement sur </a:t>
            </a:r>
            <a:br>
              <a:rPr lang="fr-FR" sz="2800" b="1" dirty="0" smtClean="0"/>
            </a:br>
            <a:r>
              <a:rPr lang="fr-FR" sz="2800" b="1" dirty="0" smtClean="0">
                <a:solidFill>
                  <a:srgbClr val="3BA7DA"/>
                </a:solidFill>
              </a:rPr>
              <a:t>Budgets Annexes</a:t>
            </a:r>
            <a:endParaRPr lang="fr-FR" sz="2800" b="1" u="sng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0" y="1988840"/>
            <a:ext cx="6624736" cy="1872207"/>
          </a:xfrm>
        </p:spPr>
        <p:txBody>
          <a:bodyPr/>
          <a:lstStyle/>
          <a:p>
            <a:pPr marL="0" lvl="1" indent="0">
              <a:buNone/>
            </a:pPr>
            <a:endParaRPr lang="fr-FR" sz="1600" b="1" cap="small" dirty="0" smtClean="0">
              <a:solidFill>
                <a:srgbClr val="7030A0"/>
              </a:solidFill>
            </a:endParaRPr>
          </a:p>
          <a:p>
            <a:pPr marL="0" lvl="1" indent="0">
              <a:buNone/>
            </a:pPr>
            <a:r>
              <a:rPr lang="fr-FR" sz="2000" b="1" dirty="0">
                <a:solidFill>
                  <a:srgbClr val="0070C0"/>
                </a:solidFill>
              </a:rPr>
              <a:t>Assainissement</a:t>
            </a:r>
          </a:p>
          <a:p>
            <a:pPr marL="0" lvl="1" indent="0">
              <a:buNone/>
              <a:tabLst>
                <a:tab pos="625475" algn="l"/>
                <a:tab pos="6192838" algn="r"/>
              </a:tabLst>
            </a:pPr>
            <a:r>
              <a:rPr lang="fr-FR" sz="2000" b="1" dirty="0" smtClean="0"/>
              <a:t>Le volume  d’investissement 2019 s’élève à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12,6 M€ </a:t>
            </a:r>
            <a:r>
              <a:rPr lang="fr-FR" sz="2000" b="1" dirty="0" smtClean="0"/>
              <a:t>dont 1,3 M€ au titre de l’eau pluviale</a:t>
            </a:r>
            <a:endParaRPr lang="fr-FR" sz="2000" b="1" dirty="0"/>
          </a:p>
          <a:p>
            <a:pPr marL="0" lvl="1" indent="0">
              <a:buNone/>
              <a:tabLst>
                <a:tab pos="625475" algn="l"/>
                <a:tab pos="6192838" algn="r"/>
              </a:tabLst>
            </a:pPr>
            <a:r>
              <a:rPr lang="fr-FR" sz="1600" dirty="0" smtClean="0"/>
              <a:t>(15,4 M€ en 2018)</a:t>
            </a:r>
          </a:p>
          <a:p>
            <a:pPr marL="0" lvl="1" indent="0">
              <a:buNone/>
              <a:tabLst>
                <a:tab pos="625475" algn="l"/>
                <a:tab pos="6192838" algn="r"/>
              </a:tabLst>
            </a:pPr>
            <a:endParaRPr lang="fr-FR" sz="1600" dirty="0" smtClean="0"/>
          </a:p>
          <a:p>
            <a:pPr marL="0" lvl="1" indent="0">
              <a:buNone/>
              <a:tabLst>
                <a:tab pos="625475" algn="l"/>
                <a:tab pos="6192838" algn="r"/>
              </a:tabLst>
            </a:pPr>
            <a:endParaRPr lang="fr-FR" sz="1600" dirty="0" smtClean="0"/>
          </a:p>
          <a:p>
            <a:pPr marL="0" lvl="1" indent="0">
              <a:buNone/>
            </a:pPr>
            <a:endParaRPr lang="fr-FR" sz="1600" dirty="0" smtClean="0"/>
          </a:p>
          <a:p>
            <a:pPr marL="0" lvl="1" indent="0">
              <a:buNone/>
              <a:tabLst>
                <a:tab pos="625475" algn="l"/>
                <a:tab pos="6192838" algn="r"/>
              </a:tabLst>
            </a:pPr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88424" y="6356350"/>
            <a:ext cx="432048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31</a:t>
            </a:fld>
            <a:endParaRPr lang="fr-FR" sz="1000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m.planche\AppData\Local\Microsoft\Windows\Temporary Internet Files\Content.Outlook\GQF19KC2\STEP de Luynes_aout 2017_ L de Serres_MGA_6431 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065564"/>
            <a:ext cx="3528392" cy="233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.planche\Desktop\Marie\Marie\SETP Luynes Léo de Serres\MGA_6428 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2814" y="4077072"/>
            <a:ext cx="3531594" cy="23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0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620688"/>
            <a:ext cx="864096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rgbClr val="7030A0"/>
              </a:solidFill>
            </a:endParaRPr>
          </a:p>
          <a:p>
            <a:endParaRPr lang="fr-FR" dirty="0" smtClean="0"/>
          </a:p>
          <a:p>
            <a:r>
              <a:rPr lang="fr-FR" sz="2000" b="1" dirty="0">
                <a:solidFill>
                  <a:srgbClr val="0070C0"/>
                </a:solidFill>
              </a:rPr>
              <a:t>BUDGET ANNEXE </a:t>
            </a:r>
            <a:r>
              <a:rPr lang="fr-FR" sz="2000" b="1" dirty="0" smtClean="0">
                <a:solidFill>
                  <a:srgbClr val="0070C0"/>
                </a:solidFill>
              </a:rPr>
              <a:t>ASSAINISSEMENT / EAUX/ EAUX PLUVIALES</a:t>
            </a:r>
          </a:p>
          <a:p>
            <a:pPr algn="ctr"/>
            <a:r>
              <a:rPr lang="fr-FR" sz="2400" b="1" dirty="0" smtClean="0"/>
              <a:t>12.643.360 €</a:t>
            </a:r>
            <a:endParaRPr lang="fr-FR" sz="2000" b="1" dirty="0" smtClean="0"/>
          </a:p>
          <a:p>
            <a:pPr>
              <a:spcBef>
                <a:spcPts val="600"/>
              </a:spcBef>
            </a:pPr>
            <a:endParaRPr lang="fr-FR" sz="20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000" b="1" dirty="0" smtClean="0">
                <a:solidFill>
                  <a:srgbClr val="0070C0"/>
                </a:solidFill>
              </a:rPr>
              <a:t>Assainissement </a:t>
            </a:r>
            <a:r>
              <a:rPr lang="fr-FR" sz="2000" b="1" dirty="0">
                <a:solidFill>
                  <a:srgbClr val="0070C0"/>
                </a:solidFill>
              </a:rPr>
              <a:t>collectif                 </a:t>
            </a:r>
            <a:r>
              <a:rPr lang="fr-FR" sz="2000" b="1" dirty="0" smtClean="0">
                <a:solidFill>
                  <a:srgbClr val="0070C0"/>
                </a:solidFill>
              </a:rPr>
              <a:t>      </a:t>
            </a:r>
            <a:r>
              <a:rPr lang="fr-FR" b="1" dirty="0" smtClean="0">
                <a:solidFill>
                  <a:srgbClr val="7030A0"/>
                </a:solidFill>
              </a:rPr>
              <a:t>			          </a:t>
            </a:r>
            <a:r>
              <a:rPr lang="fr-FR" b="1" dirty="0" smtClean="0"/>
              <a:t>11.384.500 €</a:t>
            </a:r>
          </a:p>
          <a:p>
            <a:pPr>
              <a:tabLst>
                <a:tab pos="363538" algn="l"/>
              </a:tabLst>
            </a:pPr>
            <a:r>
              <a:rPr lang="fr-FR" b="1" dirty="0" smtClean="0"/>
              <a:t>Stations d’épuration                				            1.380.000 €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Station Grange David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Station de Joué Lés Tours</a:t>
            </a:r>
          </a:p>
          <a:p>
            <a:pPr>
              <a:tabLst>
                <a:tab pos="363538" algn="l"/>
              </a:tabLst>
            </a:pPr>
            <a:r>
              <a:rPr lang="fr-FR" dirty="0" smtClean="0"/>
              <a:t>Station de Chanceaux sur </a:t>
            </a:r>
            <a:r>
              <a:rPr lang="fr-FR" dirty="0" err="1" smtClean="0"/>
              <a:t>Choisille</a:t>
            </a:r>
            <a:endParaRPr lang="fr-FR" dirty="0" smtClean="0"/>
          </a:p>
          <a:p>
            <a:pPr>
              <a:tabLst>
                <a:tab pos="363538" algn="l"/>
              </a:tabLst>
            </a:pPr>
            <a:r>
              <a:rPr lang="fr-FR" dirty="0" smtClean="0"/>
              <a:t>Station </a:t>
            </a:r>
            <a:r>
              <a:rPr lang="fr-FR" dirty="0"/>
              <a:t>de </a:t>
            </a:r>
            <a:r>
              <a:rPr lang="fr-FR" dirty="0" err="1"/>
              <a:t>Berthenay</a:t>
            </a:r>
            <a:endParaRPr lang="fr-FR" dirty="0" smtClean="0"/>
          </a:p>
          <a:p>
            <a:r>
              <a:rPr lang="fr-FR" b="1" dirty="0" smtClean="0"/>
              <a:t>Les </a:t>
            </a:r>
            <a:r>
              <a:rPr lang="fr-FR" b="1" dirty="0"/>
              <a:t>réseaux </a:t>
            </a:r>
            <a:r>
              <a:rPr lang="fr-FR" b="1" dirty="0" smtClean="0"/>
              <a:t>                             				          10.004.500 € </a:t>
            </a:r>
            <a:r>
              <a:rPr lang="fr-FR" dirty="0" smtClean="0"/>
              <a:t>Les </a:t>
            </a:r>
            <a:r>
              <a:rPr lang="fr-FR" dirty="0"/>
              <a:t>études</a:t>
            </a:r>
          </a:p>
          <a:p>
            <a:pPr>
              <a:tabLst>
                <a:tab pos="363538" algn="l"/>
              </a:tabLst>
            </a:pPr>
            <a:r>
              <a:rPr lang="fr-FR" dirty="0"/>
              <a:t>L</a:t>
            </a:r>
            <a:r>
              <a:rPr lang="fr-FR" dirty="0" smtClean="0"/>
              <a:t>es </a:t>
            </a:r>
            <a:r>
              <a:rPr lang="fr-FR" dirty="0"/>
              <a:t>acquisitions de matériel et d’équipements</a:t>
            </a:r>
          </a:p>
          <a:p>
            <a:pPr>
              <a:tabLst>
                <a:tab pos="363538" algn="l"/>
              </a:tabLst>
            </a:pPr>
            <a:r>
              <a:rPr lang="fr-FR" dirty="0"/>
              <a:t>L</a:t>
            </a:r>
            <a:r>
              <a:rPr lang="fr-FR" dirty="0" smtClean="0"/>
              <a:t>es </a:t>
            </a:r>
            <a:r>
              <a:rPr lang="fr-FR" dirty="0"/>
              <a:t>travaux de constructions ou d’extensions des </a:t>
            </a:r>
            <a:r>
              <a:rPr lang="fr-FR" dirty="0" smtClean="0"/>
              <a:t>réseaux</a:t>
            </a:r>
          </a:p>
          <a:p>
            <a:r>
              <a:rPr lang="fr-FR" b="1" dirty="0"/>
              <a:t> </a:t>
            </a:r>
            <a:endParaRPr lang="fr-FR" dirty="0"/>
          </a:p>
          <a:p>
            <a:pPr>
              <a:tabLst>
                <a:tab pos="363538" algn="l"/>
              </a:tabLst>
            </a:pPr>
            <a:r>
              <a:rPr lang="fr-FR" b="1" dirty="0">
                <a:solidFill>
                  <a:srgbClr val="0070C0"/>
                </a:solidFill>
              </a:rPr>
              <a:t>Eaux pluviales                               		                      </a:t>
            </a:r>
            <a:r>
              <a:rPr lang="fr-FR" b="1" dirty="0" smtClean="0">
                <a:solidFill>
                  <a:srgbClr val="0070C0"/>
                </a:solidFill>
              </a:rPr>
              <a:t>	           </a:t>
            </a:r>
            <a:r>
              <a:rPr lang="fr-FR" b="1" dirty="0" smtClean="0"/>
              <a:t>1.258.860 </a:t>
            </a:r>
            <a:r>
              <a:rPr lang="fr-FR" b="1" dirty="0"/>
              <a:t>€</a:t>
            </a:r>
          </a:p>
          <a:p>
            <a:pPr>
              <a:tabLst>
                <a:tab pos="363538" algn="l"/>
              </a:tabLst>
            </a:pPr>
            <a:r>
              <a:rPr lang="fr-FR" dirty="0"/>
              <a:t>Etudes</a:t>
            </a:r>
          </a:p>
          <a:p>
            <a:pPr>
              <a:tabLst>
                <a:tab pos="363538" algn="l"/>
              </a:tabLst>
            </a:pPr>
            <a:r>
              <a:rPr lang="fr-FR" dirty="0"/>
              <a:t>Acquisition matériels </a:t>
            </a:r>
          </a:p>
          <a:p>
            <a:pPr>
              <a:tabLst>
                <a:tab pos="363538" algn="l"/>
              </a:tabLst>
            </a:pPr>
            <a:r>
              <a:rPr lang="fr-FR" dirty="0"/>
              <a:t>Travaux</a:t>
            </a:r>
          </a:p>
          <a:p>
            <a:pPr>
              <a:tabLst>
                <a:tab pos="363538" algn="l"/>
              </a:tabLst>
            </a:pPr>
            <a:endParaRPr lang="fr-FR" dirty="0"/>
          </a:p>
          <a:p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280412" y="6309320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D6F30C-5352-4270-ACB9-4F7B89069929}" type="slidenum">
              <a:rPr lang="fr-FR" sz="1000" smtClean="0"/>
              <a:t>32</a:t>
            </a:fld>
            <a:endParaRPr lang="fr-FR" sz="1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011" y="2564904"/>
            <a:ext cx="88924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fr-FR" sz="2000" b="1" dirty="0">
                <a:solidFill>
                  <a:srgbClr val="0070C0"/>
                </a:solidFill>
              </a:rPr>
              <a:t>Eau </a:t>
            </a:r>
            <a:r>
              <a:rPr lang="fr-FR" sz="2000" b="1" dirty="0" smtClean="0">
                <a:solidFill>
                  <a:srgbClr val="0070C0"/>
                </a:solidFill>
              </a:rPr>
              <a:t>potable</a:t>
            </a:r>
          </a:p>
          <a:p>
            <a:pPr marL="0" lvl="1" indent="0">
              <a:buNone/>
            </a:pPr>
            <a:endParaRPr lang="fr-FR" sz="2000" b="1" dirty="0">
              <a:solidFill>
                <a:srgbClr val="0070C0"/>
              </a:solidFill>
            </a:endParaRPr>
          </a:p>
          <a:p>
            <a:pPr marL="0" lvl="1" indent="0">
              <a:buNone/>
              <a:tabLst>
                <a:tab pos="625475" algn="l"/>
                <a:tab pos="6192838" algn="r"/>
              </a:tabLst>
            </a:pPr>
            <a:r>
              <a:rPr lang="fr-FR" sz="2000" b="1" dirty="0"/>
              <a:t>Le volume d’investissement 2019 s’élève à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10,8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M€</a:t>
            </a:r>
          </a:p>
          <a:p>
            <a:pPr marL="0" lvl="1" indent="0">
              <a:buNone/>
              <a:tabLst>
                <a:tab pos="625475" algn="l"/>
                <a:tab pos="6192838" algn="r"/>
              </a:tabLst>
            </a:pPr>
            <a:r>
              <a:rPr lang="fr-FR" sz="1600" dirty="0" smtClean="0"/>
              <a:t>(8,9 </a:t>
            </a:r>
            <a:r>
              <a:rPr lang="fr-FR" sz="1600" dirty="0"/>
              <a:t>M</a:t>
            </a:r>
            <a:r>
              <a:rPr lang="fr-FR" sz="1600" dirty="0" smtClean="0"/>
              <a:t>€ en 2018)</a:t>
            </a:r>
            <a:endParaRPr lang="fr-FR" sz="1600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0" y="626435"/>
            <a:ext cx="9144000" cy="7969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6/ Dépenses d’Investissement sur </a:t>
            </a:r>
            <a:br>
              <a:rPr lang="fr-FR" sz="2800" b="1" dirty="0" smtClean="0"/>
            </a:br>
            <a:r>
              <a:rPr lang="fr-FR" sz="2800" b="1" dirty="0" smtClean="0">
                <a:solidFill>
                  <a:srgbClr val="3BA7DA"/>
                </a:solidFill>
              </a:rPr>
              <a:t>Budgets Annexes</a:t>
            </a:r>
            <a:endParaRPr lang="fr-FR" sz="2800" b="1" u="sng" dirty="0">
              <a:solidFill>
                <a:srgbClr val="0070C0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33</a:t>
            </a:fld>
            <a:endParaRPr lang="fr-FR" sz="1000" dirty="0"/>
          </a:p>
        </p:txBody>
      </p:sp>
      <p:pic>
        <p:nvPicPr>
          <p:cNvPr id="6" name="Picture 2" descr="C:\Users\m.planche\AppData\Local\Microsoft\Windows\Temporary Internet Files\Content.Outlook\GQF19KC2\Reservoir  vidé_ L de Serres_MGA_4558 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269" y="2269050"/>
            <a:ext cx="2237227" cy="33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8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836712"/>
            <a:ext cx="84969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 </a:t>
            </a:r>
            <a:endParaRPr lang="fr-FR" dirty="0" smtClean="0"/>
          </a:p>
          <a:p>
            <a:pPr>
              <a:tabLst>
                <a:tab pos="363538" algn="l"/>
              </a:tabLst>
            </a:pPr>
            <a:endParaRPr lang="fr-FR" dirty="0"/>
          </a:p>
          <a:p>
            <a:pPr>
              <a:tabLst>
                <a:tab pos="363538" algn="l"/>
              </a:tabLst>
            </a:pPr>
            <a:endParaRPr lang="fr-FR" sz="2000" b="1" dirty="0" smtClean="0">
              <a:solidFill>
                <a:srgbClr val="0070C0"/>
              </a:solidFill>
            </a:endParaRPr>
          </a:p>
          <a:p>
            <a:pPr>
              <a:tabLst>
                <a:tab pos="363538" algn="l"/>
              </a:tabLst>
            </a:pPr>
            <a:endParaRPr lang="fr-FR" sz="2000" b="1" dirty="0">
              <a:solidFill>
                <a:srgbClr val="0070C0"/>
              </a:solidFill>
            </a:endParaRPr>
          </a:p>
          <a:p>
            <a:pPr>
              <a:tabLst>
                <a:tab pos="363538" algn="l"/>
              </a:tabLst>
            </a:pPr>
            <a:endParaRPr lang="fr-FR" sz="2000" b="1" dirty="0" smtClean="0">
              <a:solidFill>
                <a:srgbClr val="0070C0"/>
              </a:solidFill>
            </a:endParaRPr>
          </a:p>
          <a:p>
            <a:pPr>
              <a:tabLst>
                <a:tab pos="363538" algn="l"/>
              </a:tabLst>
            </a:pPr>
            <a:r>
              <a:rPr lang="fr-FR" sz="2000" b="1" dirty="0" smtClean="0">
                <a:solidFill>
                  <a:srgbClr val="0070C0"/>
                </a:solidFill>
              </a:rPr>
              <a:t>BUDGET </a:t>
            </a:r>
            <a:r>
              <a:rPr lang="fr-FR" sz="2000" b="1" dirty="0">
                <a:solidFill>
                  <a:srgbClr val="0070C0"/>
                </a:solidFill>
              </a:rPr>
              <a:t>ANNEXE EAU POTABLE                         </a:t>
            </a:r>
            <a:r>
              <a:rPr lang="fr-FR" b="1" dirty="0" smtClean="0">
                <a:solidFill>
                  <a:srgbClr val="7030A0"/>
                </a:solidFill>
              </a:rPr>
              <a:t>	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smtClean="0">
                <a:solidFill>
                  <a:srgbClr val="7030A0"/>
                </a:solidFill>
              </a:rPr>
              <a:t>        </a:t>
            </a:r>
            <a:r>
              <a:rPr lang="fr-FR" b="1" dirty="0" smtClean="0"/>
              <a:t>10.835.800 €</a:t>
            </a:r>
          </a:p>
          <a:p>
            <a:pPr>
              <a:tabLst>
                <a:tab pos="363538" algn="l"/>
              </a:tabLst>
            </a:pPr>
            <a:endParaRPr lang="fr-FR" b="1" dirty="0">
              <a:solidFill>
                <a:srgbClr val="7030A0"/>
              </a:solidFill>
            </a:endParaRPr>
          </a:p>
          <a:p>
            <a:pPr>
              <a:tabLst>
                <a:tab pos="363538" algn="l"/>
              </a:tabLst>
            </a:pPr>
            <a:r>
              <a:rPr lang="fr-FR" b="1" dirty="0" smtClean="0"/>
              <a:t>Production et stockage               			         	           1.418.800 € </a:t>
            </a:r>
          </a:p>
          <a:p>
            <a:pPr>
              <a:tabLst>
                <a:tab pos="363538" algn="l"/>
              </a:tabLst>
            </a:pPr>
            <a:r>
              <a:rPr lang="fr-FR" b="1" dirty="0" smtClean="0"/>
              <a:t>Les réseaux                                			        	           9.417.000 €                          </a:t>
            </a:r>
            <a:endParaRPr lang="fr-FR" b="1" dirty="0"/>
          </a:p>
          <a:p>
            <a:pPr>
              <a:tabLst>
                <a:tab pos="363538" algn="l"/>
              </a:tabLst>
            </a:pPr>
            <a:endParaRPr lang="fr-FR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8388424" y="6309320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F57533D-4A56-4057-84EF-22CF1787B4FB}" type="slidenum">
              <a:rPr lang="fr-FR" sz="1000" smtClean="0"/>
              <a:t>34</a:t>
            </a:fld>
            <a:endParaRPr lang="fr-FR" sz="10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stage.m.insergueix\Desktop\Downloads\wetransfer-f51588\MGA_4590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66632"/>
            <a:ext cx="3960440" cy="263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1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768" y="2420888"/>
            <a:ext cx="6678488" cy="139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</a:pPr>
            <a:r>
              <a:rPr lang="fr-FR" sz="2000" b="1" dirty="0" smtClean="0">
                <a:solidFill>
                  <a:srgbClr val="0070C0"/>
                </a:solidFill>
              </a:rPr>
              <a:t>Crématorium</a:t>
            </a:r>
          </a:p>
          <a:p>
            <a:pPr marL="0" lvl="1">
              <a:spcBef>
                <a:spcPct val="20000"/>
              </a:spcBef>
            </a:pPr>
            <a:endParaRPr lang="fr-FR" sz="2000" b="1" dirty="0" smtClean="0">
              <a:solidFill>
                <a:srgbClr val="0070C0"/>
              </a:solidFill>
            </a:endParaRPr>
          </a:p>
          <a:p>
            <a:pPr marL="0" lvl="1">
              <a:spcBef>
                <a:spcPct val="20000"/>
              </a:spcBef>
            </a:pPr>
            <a:endParaRPr lang="fr-FR" sz="200" b="1" dirty="0">
              <a:solidFill>
                <a:srgbClr val="0070C0"/>
              </a:solidFill>
            </a:endParaRPr>
          </a:p>
          <a:p>
            <a:pPr marL="0" lvl="1" indent="0">
              <a:buNone/>
              <a:tabLst>
                <a:tab pos="625475" algn="l"/>
                <a:tab pos="6192838" algn="r"/>
              </a:tabLst>
            </a:pPr>
            <a:r>
              <a:rPr lang="fr-FR" sz="2000" b="1" dirty="0"/>
              <a:t>Le volume  d’investissement 2019 s’élève à 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0,03 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€ </a:t>
            </a:r>
            <a:r>
              <a:rPr lang="fr-FR" sz="1600" dirty="0" smtClean="0"/>
              <a:t>(1,2 </a:t>
            </a:r>
            <a:r>
              <a:rPr lang="fr-FR" sz="1600" dirty="0"/>
              <a:t>M</a:t>
            </a:r>
            <a:r>
              <a:rPr lang="fr-FR" sz="1600" dirty="0" smtClean="0"/>
              <a:t>€ en 2018)</a:t>
            </a:r>
            <a:endParaRPr lang="fr-FR" sz="16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Investissement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626435"/>
            <a:ext cx="9144000" cy="7969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6/ Dépenses d’Investissement sur </a:t>
            </a:r>
            <a:br>
              <a:rPr lang="fr-FR" sz="2800" b="1" dirty="0" smtClean="0"/>
            </a:br>
            <a:r>
              <a:rPr lang="fr-FR" sz="2800" b="1" dirty="0">
                <a:solidFill>
                  <a:srgbClr val="3BA7DA"/>
                </a:solidFill>
              </a:rPr>
              <a:t>les Budgets Annexes</a:t>
            </a:r>
          </a:p>
        </p:txBody>
      </p:sp>
      <p:sp>
        <p:nvSpPr>
          <p:cNvPr id="7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35</a:t>
            </a:fld>
            <a:endParaRPr lang="fr-FR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5" y="4293096"/>
            <a:ext cx="3720395" cy="194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0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457200" y="2420888"/>
            <a:ext cx="8229600" cy="1584176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500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7/ La dette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6718" y="4165043"/>
            <a:ext cx="8229600" cy="73866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endParaRPr lang="fr-FR" dirty="0"/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  <a:p>
            <a:pPr algn="just"/>
            <a:endParaRPr lang="fr-FR" sz="800" b="1" dirty="0" smtClean="0">
              <a:solidFill>
                <a:schemeClr val="bg1"/>
              </a:solidFill>
            </a:endParaRP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36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7940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187360"/>
            <a:ext cx="6227195" cy="721360"/>
          </a:xfrm>
        </p:spPr>
        <p:txBody>
          <a:bodyPr>
            <a:noAutofit/>
          </a:bodyPr>
          <a:lstStyle/>
          <a:p>
            <a:r>
              <a:rPr lang="fr-FR" sz="2800" dirty="0"/>
              <a:t>Présentation consolidée </a:t>
            </a:r>
            <a:r>
              <a:rPr lang="fr-FR" sz="2800" dirty="0" smtClean="0"/>
              <a:t>de </a:t>
            </a:r>
            <a:r>
              <a:rPr lang="fr-FR" sz="2800" dirty="0"/>
              <a:t>la dette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448" y="1844823"/>
            <a:ext cx="9070071" cy="3510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1000" dirty="0" smtClean="0"/>
          </a:p>
          <a:p>
            <a:pPr marL="0" indent="0" algn="ctr">
              <a:buNone/>
            </a:pPr>
            <a:endParaRPr lang="fr-FR" sz="1000" dirty="0"/>
          </a:p>
          <a:p>
            <a:pPr marL="0" indent="0" algn="ctr">
              <a:buNone/>
            </a:pPr>
            <a:endParaRPr lang="fr-FR" sz="1000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b="1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276872"/>
            <a:ext cx="8923445" cy="26642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07704" y="5485367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ym typeface="Wingdings"/>
              </a:rPr>
              <a:t> </a:t>
            </a:r>
            <a:r>
              <a:rPr lang="fr-FR" sz="2000" dirty="0" smtClean="0"/>
              <a:t>Désendettement </a:t>
            </a:r>
            <a:r>
              <a:rPr lang="fr-FR" sz="2000" dirty="0"/>
              <a:t>de </a:t>
            </a:r>
            <a:r>
              <a:rPr lang="fr-FR" sz="2800" b="1" dirty="0" smtClean="0">
                <a:solidFill>
                  <a:srgbClr val="0070C0"/>
                </a:solidFill>
              </a:rPr>
              <a:t>7,4 M</a:t>
            </a:r>
            <a:r>
              <a:rPr lang="fr-FR" sz="2800" b="1" dirty="0">
                <a:solidFill>
                  <a:srgbClr val="0070C0"/>
                </a:solidFill>
              </a:rPr>
              <a:t>€</a:t>
            </a:r>
          </a:p>
        </p:txBody>
      </p:sp>
      <p:sp>
        <p:nvSpPr>
          <p:cNvPr id="8" name="Rectangle 7"/>
          <p:cNvSpPr/>
          <p:nvPr/>
        </p:nvSpPr>
        <p:spPr>
          <a:xfrm>
            <a:off x="454426" y="1239143"/>
            <a:ext cx="82296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8.1 </a:t>
            </a:r>
            <a:r>
              <a:rPr lang="fr-FR" sz="2400" b="1" dirty="0">
                <a:solidFill>
                  <a:schemeClr val="bg1"/>
                </a:solidFill>
              </a:rPr>
              <a:t>/ Rappel de la situation de la dette au 01.01.2019</a:t>
            </a:r>
          </a:p>
        </p:txBody>
      </p:sp>
      <p:sp>
        <p:nvSpPr>
          <p:cNvPr id="9" name="Espace réservé du numéro de diapositive 2"/>
          <p:cNvSpPr txBox="1">
            <a:spLocks/>
          </p:cNvSpPr>
          <p:nvPr/>
        </p:nvSpPr>
        <p:spPr>
          <a:xfrm flipH="1">
            <a:off x="7284580" y="6251931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37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0015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187360"/>
            <a:ext cx="6227195" cy="721360"/>
          </a:xfrm>
        </p:spPr>
        <p:txBody>
          <a:bodyPr>
            <a:noAutofit/>
          </a:bodyPr>
          <a:lstStyle/>
          <a:p>
            <a:r>
              <a:rPr lang="fr-FR" sz="2800" dirty="0"/>
              <a:t>Présentation consolidée </a:t>
            </a:r>
            <a:r>
              <a:rPr lang="fr-FR" sz="2800" dirty="0" smtClean="0"/>
              <a:t>de </a:t>
            </a:r>
            <a:r>
              <a:rPr lang="fr-FR" sz="2800" dirty="0"/>
              <a:t>la dette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846153"/>
              </p:ext>
            </p:extLst>
          </p:nvPr>
        </p:nvGraphicFramePr>
        <p:xfrm>
          <a:off x="395536" y="1844824"/>
          <a:ext cx="5760640" cy="322145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750782">
                  <a:extLst>
                    <a:ext uri="{9D8B030D-6E8A-4147-A177-3AD203B41FA5}">
                      <a16:colId xmlns:a16="http://schemas.microsoft.com/office/drawing/2014/main" xmlns="" val="215125705"/>
                    </a:ext>
                  </a:extLst>
                </a:gridCol>
                <a:gridCol w="1366740">
                  <a:extLst>
                    <a:ext uri="{9D8B030D-6E8A-4147-A177-3AD203B41FA5}">
                      <a16:colId xmlns:a16="http://schemas.microsoft.com/office/drawing/2014/main" xmlns="" val="4171696747"/>
                    </a:ext>
                  </a:extLst>
                </a:gridCol>
                <a:gridCol w="1321559">
                  <a:extLst>
                    <a:ext uri="{9D8B030D-6E8A-4147-A177-3AD203B41FA5}">
                      <a16:colId xmlns:a16="http://schemas.microsoft.com/office/drawing/2014/main" xmlns="" val="3920733318"/>
                    </a:ext>
                  </a:extLst>
                </a:gridCol>
                <a:gridCol w="1321559">
                  <a:extLst>
                    <a:ext uri="{9D8B030D-6E8A-4147-A177-3AD203B41FA5}">
                      <a16:colId xmlns:a16="http://schemas.microsoft.com/office/drawing/2014/main" xmlns="" val="2318549766"/>
                    </a:ext>
                  </a:extLst>
                </a:gridCol>
              </a:tblGrid>
              <a:tr h="5550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Budget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Ratio de </a:t>
                      </a:r>
                      <a:r>
                        <a:rPr lang="fr-FR" sz="1400" u="none" strike="noStrike" dirty="0" err="1">
                          <a:effectLst/>
                        </a:rPr>
                        <a:t>Klopfer</a:t>
                      </a:r>
                      <a:r>
                        <a:rPr lang="fr-FR" sz="1400" u="none" strike="noStrike" dirty="0">
                          <a:effectLst/>
                        </a:rPr>
                        <a:t> en </a:t>
                      </a:r>
                      <a:r>
                        <a:rPr lang="fr-FR" sz="1400" u="none" strike="noStrike" dirty="0" smtClean="0">
                          <a:effectLst/>
                        </a:rPr>
                        <a:t>années (au 31/12)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842164464"/>
                  </a:ext>
                </a:extLst>
              </a:tr>
              <a:tr h="2886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 smtClean="0">
                          <a:effectLst/>
                        </a:rPr>
                        <a:t>2016</a:t>
                      </a:r>
                      <a:endParaRPr lang="fr-FR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 smtClean="0">
                          <a:effectLst/>
                        </a:rPr>
                        <a:t>2017</a:t>
                      </a:r>
                      <a:endParaRPr lang="fr-FR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 smtClean="0">
                          <a:effectLst/>
                        </a:rPr>
                        <a:t>2018</a:t>
                      </a:r>
                      <a:endParaRPr lang="fr-FR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46113608"/>
                  </a:ext>
                </a:extLst>
              </a:tr>
              <a:tr h="36632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u="none" strike="noStrike" dirty="0">
                          <a:effectLst/>
                        </a:rPr>
                        <a:t>Principal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4,08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3,91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4,1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15995475"/>
                  </a:ext>
                </a:extLst>
              </a:tr>
              <a:tr h="39962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u="none" strike="noStrike" dirty="0">
                          <a:effectLst/>
                        </a:rPr>
                        <a:t>Transport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 smtClean="0">
                          <a:effectLst/>
                        </a:rPr>
                        <a:t>30,23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28,67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21,98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74907162"/>
                  </a:ext>
                </a:extLst>
              </a:tr>
              <a:tr h="39962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u="none" strike="noStrike" dirty="0">
                          <a:effectLst/>
                        </a:rPr>
                        <a:t>Assainissement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>
                          <a:effectLst/>
                        </a:rPr>
                        <a:t>1,96</a:t>
                      </a:r>
                      <a:endParaRPr lang="fr-FR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1,92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2,11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60038961"/>
                  </a:ext>
                </a:extLst>
              </a:tr>
              <a:tr h="3441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u="none" strike="noStrike">
                          <a:effectLst/>
                        </a:rPr>
                        <a:t>Eau</a:t>
                      </a:r>
                      <a:endParaRPr lang="fr-FR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 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2,75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1,27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28691081"/>
                  </a:ext>
                </a:extLst>
              </a:tr>
              <a:tr h="28862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u="none" strike="noStrike">
                          <a:effectLst/>
                        </a:rPr>
                        <a:t>Crématorium</a:t>
                      </a:r>
                      <a:endParaRPr lang="fr-FR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>
                          <a:effectLst/>
                        </a:rPr>
                        <a:t> </a:t>
                      </a:r>
                      <a:endParaRPr lang="fr-FR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>
                          <a:effectLst/>
                        </a:rPr>
                        <a:t>14,54</a:t>
                      </a:r>
                      <a:endParaRPr lang="fr-FR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effectLst/>
                        </a:rPr>
                        <a:t>7,67</a:t>
                      </a:r>
                      <a:endParaRPr lang="fr-FR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14631783"/>
                  </a:ext>
                </a:extLst>
              </a:tr>
              <a:tr h="57946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Situation consolidée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9,11</a:t>
                      </a:r>
                      <a:endParaRPr lang="fr-FR" sz="16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8,13</a:t>
                      </a:r>
                      <a:endParaRPr lang="fr-FR" sz="16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7,19</a:t>
                      </a:r>
                      <a:endParaRPr lang="fr-FR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9341649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043608" y="5066279"/>
            <a:ext cx="69847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La capacité de désendettement consolidée de la Métropole est de </a:t>
            </a:r>
            <a:r>
              <a:rPr lang="fr-FR" sz="2800" b="1" dirty="0" smtClean="0">
                <a:solidFill>
                  <a:srgbClr val="0070C0"/>
                </a:solidFill>
              </a:rPr>
              <a:t>7,19 </a:t>
            </a:r>
            <a:r>
              <a:rPr lang="fr-FR" sz="2800" b="1" dirty="0">
                <a:solidFill>
                  <a:srgbClr val="0070C0"/>
                </a:solidFill>
              </a:rPr>
              <a:t>années </a:t>
            </a:r>
            <a:r>
              <a:rPr lang="fr-FR" sz="2000" dirty="0"/>
              <a:t>soit une </a:t>
            </a:r>
            <a:r>
              <a:rPr lang="fr-FR" sz="2000" b="1" dirty="0">
                <a:solidFill>
                  <a:srgbClr val="0070C0"/>
                </a:solidFill>
              </a:rPr>
              <a:t>situation </a:t>
            </a:r>
            <a:r>
              <a:rPr lang="fr-FR" sz="2000" b="1" dirty="0" smtClean="0">
                <a:solidFill>
                  <a:srgbClr val="0070C0"/>
                </a:solidFill>
              </a:rPr>
              <a:t>saine selon le ratio de </a:t>
            </a:r>
            <a:r>
              <a:rPr lang="fr-FR" sz="2000" b="1" dirty="0" err="1" smtClean="0">
                <a:solidFill>
                  <a:srgbClr val="0070C0"/>
                </a:solidFill>
              </a:rPr>
              <a:t>Klopfer</a:t>
            </a:r>
            <a:r>
              <a:rPr lang="fr-FR" sz="1400" dirty="0" smtClean="0"/>
              <a:t>.</a:t>
            </a:r>
            <a:endParaRPr lang="fr-FR" sz="1400" dirty="0"/>
          </a:p>
        </p:txBody>
      </p:sp>
      <p:sp>
        <p:nvSpPr>
          <p:cNvPr id="12" name="Rectangle 11"/>
          <p:cNvSpPr/>
          <p:nvPr/>
        </p:nvSpPr>
        <p:spPr>
          <a:xfrm>
            <a:off x="454426" y="1259086"/>
            <a:ext cx="82296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8.2 </a:t>
            </a:r>
            <a:r>
              <a:rPr lang="fr-FR" sz="2400" b="1" dirty="0">
                <a:solidFill>
                  <a:schemeClr val="bg1"/>
                </a:solidFill>
              </a:rPr>
              <a:t>/ </a:t>
            </a:r>
            <a:r>
              <a:rPr lang="fr-FR" sz="2400" b="1" dirty="0" smtClean="0">
                <a:solidFill>
                  <a:schemeClr val="bg1"/>
                </a:solidFill>
              </a:rPr>
              <a:t>Ratio de désendettement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2"/>
          <p:cNvSpPr txBox="1">
            <a:spLocks/>
          </p:cNvSpPr>
          <p:nvPr/>
        </p:nvSpPr>
        <p:spPr>
          <a:xfrm flipH="1">
            <a:off x="7440462" y="6318789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38</a:t>
            </a:fld>
            <a:endParaRPr lang="fr-FR" sz="10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917759"/>
              </p:ext>
            </p:extLst>
          </p:nvPr>
        </p:nvGraphicFramePr>
        <p:xfrm>
          <a:off x="6732240" y="1844824"/>
          <a:ext cx="2220390" cy="322145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10195">
                  <a:extLst>
                    <a:ext uri="{9D8B030D-6E8A-4147-A177-3AD203B41FA5}">
                      <a16:colId xmlns:a16="http://schemas.microsoft.com/office/drawing/2014/main" xmlns="" val="2968203394"/>
                    </a:ext>
                  </a:extLst>
                </a:gridCol>
                <a:gridCol w="1110195">
                  <a:extLst>
                    <a:ext uri="{9D8B030D-6E8A-4147-A177-3AD203B41FA5}">
                      <a16:colId xmlns:a16="http://schemas.microsoft.com/office/drawing/2014/main" xmlns="" val="2480722856"/>
                    </a:ext>
                  </a:extLst>
                </a:gridCol>
              </a:tblGrid>
              <a:tr h="567035"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Grille d’analyse du ratio</a:t>
                      </a:r>
                      <a:endParaRPr lang="fr-FR" sz="12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0403927"/>
                  </a:ext>
                </a:extLst>
              </a:tr>
              <a:tr h="386282">
                <a:tc>
                  <a:txBody>
                    <a:bodyPr/>
                    <a:lstStyle/>
                    <a:p>
                      <a:pPr algn="ctr"/>
                      <a:r>
                        <a:rPr lang="fr-FR" sz="1200" b="0" i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Durée</a:t>
                      </a:r>
                      <a:endParaRPr lang="fr-FR" sz="1200" b="0" i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i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Situation</a:t>
                      </a:r>
                      <a:endParaRPr lang="fr-FR" sz="1200" b="0" i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8216267"/>
                  </a:ext>
                </a:extLst>
              </a:tr>
              <a:tr h="56703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&lt; 8 ans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Saine</a:t>
                      </a:r>
                      <a:endParaRPr lang="fr-FR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25706516"/>
                  </a:ext>
                </a:extLst>
              </a:tr>
              <a:tr h="56703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De 8 à 11 ans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Bonne</a:t>
                      </a:r>
                      <a:endParaRPr lang="fr-FR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82002309"/>
                  </a:ext>
                </a:extLst>
              </a:tr>
              <a:tr h="56703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De 11 à 15 ans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Mauvaise</a:t>
                      </a:r>
                      <a:endParaRPr lang="fr-FR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45908208"/>
                  </a:ext>
                </a:extLst>
              </a:tr>
              <a:tr h="56703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&gt; 15 ans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Très mauvais</a:t>
                      </a:r>
                      <a:endParaRPr lang="fr-FR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96441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52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584176"/>
          </a:xfrm>
          <a:solidFill>
            <a:srgbClr val="00B0F0"/>
          </a:solidFill>
        </p:spPr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</a:rPr>
              <a:t>8/ Ce </a:t>
            </a:r>
            <a:r>
              <a:rPr lang="fr-FR" b="1" dirty="0">
                <a:solidFill>
                  <a:schemeClr val="bg1"/>
                </a:solidFill>
              </a:rPr>
              <a:t>qu’il faut retenir de ce Budget Primitif 2019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39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3723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457200" y="2420888"/>
            <a:ext cx="8229600" cy="1584176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</a:rPr>
              <a:t>2/ Les recettes de fonctionnement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4165043"/>
            <a:ext cx="8229600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endParaRPr lang="fr-FR" dirty="0"/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s</a:t>
            </a:r>
            <a:r>
              <a:rPr lang="fr-FR" b="1" dirty="0" smtClean="0">
                <a:solidFill>
                  <a:schemeClr val="bg1"/>
                </a:solidFill>
              </a:rPr>
              <a:t>ur le Budget Principal 2019 </a:t>
            </a:r>
            <a:r>
              <a:rPr lang="fr-FR" b="1" dirty="0">
                <a:solidFill>
                  <a:schemeClr val="bg1"/>
                </a:solidFill>
              </a:rPr>
              <a:t>/ Budgets </a:t>
            </a:r>
            <a:r>
              <a:rPr lang="fr-FR" b="1" dirty="0" smtClean="0">
                <a:solidFill>
                  <a:schemeClr val="bg1"/>
                </a:solidFill>
              </a:rPr>
              <a:t>Annexes</a:t>
            </a: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  <a:p>
            <a:pPr algn="just"/>
            <a:endParaRPr lang="fr-FR" sz="800" b="1" dirty="0" smtClean="0">
              <a:solidFill>
                <a:schemeClr val="bg1"/>
              </a:solidFill>
            </a:endParaRP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4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83575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/>
          <p:cNvGraphicFramePr>
            <a:graphicFrameLocks noGrp="1"/>
          </p:cNvGraphicFramePr>
          <p:nvPr>
            <p:extLst/>
          </p:nvPr>
        </p:nvGraphicFramePr>
        <p:xfrm>
          <a:off x="1403648" y="1628800"/>
          <a:ext cx="612068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phiqu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08098"/>
              </p:ext>
            </p:extLst>
          </p:nvPr>
        </p:nvGraphicFramePr>
        <p:xfrm>
          <a:off x="4774284" y="963943"/>
          <a:ext cx="5212060" cy="2392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>
            <a:graphicFrameLocks noGrp="1"/>
          </p:cNvGraphicFramePr>
          <p:nvPr>
            <p:extLst/>
          </p:nvPr>
        </p:nvGraphicFramePr>
        <p:xfrm>
          <a:off x="5311173" y="4203085"/>
          <a:ext cx="4221149" cy="2320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phiqu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651242"/>
              </p:ext>
            </p:extLst>
          </p:nvPr>
        </p:nvGraphicFramePr>
        <p:xfrm>
          <a:off x="-524274" y="4158764"/>
          <a:ext cx="4392488" cy="2428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phiqu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598403"/>
              </p:ext>
            </p:extLst>
          </p:nvPr>
        </p:nvGraphicFramePr>
        <p:xfrm>
          <a:off x="-807279" y="921849"/>
          <a:ext cx="5256583" cy="2229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3864782" y="3301621"/>
            <a:ext cx="122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310,8 M€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èche vers le bas 8"/>
          <p:cNvSpPr/>
          <p:nvPr/>
        </p:nvSpPr>
        <p:spPr>
          <a:xfrm rot="14579914">
            <a:off x="6000986" y="2449713"/>
            <a:ext cx="504056" cy="445433"/>
          </a:xfrm>
          <a:prstGeom prst="down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 rot="18389134">
            <a:off x="5982847" y="4150223"/>
            <a:ext cx="504056" cy="445433"/>
          </a:xfrm>
          <a:prstGeom prst="downArrow">
            <a:avLst/>
          </a:prstGeom>
          <a:solidFill>
            <a:schemeClr val="accent2">
              <a:lumMod val="75000"/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 rot="3138524">
            <a:off x="2400588" y="4188198"/>
            <a:ext cx="504056" cy="445433"/>
          </a:xfrm>
          <a:prstGeom prst="downArrow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graphicFrame>
        <p:nvGraphicFramePr>
          <p:cNvPr id="12" name="Graphiqu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773620"/>
              </p:ext>
            </p:extLst>
          </p:nvPr>
        </p:nvGraphicFramePr>
        <p:xfrm>
          <a:off x="1432192" y="1488185"/>
          <a:ext cx="5804107" cy="3774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1373654" y="692696"/>
            <a:ext cx="6294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Budgets primitifs 2019 (principal et annexes) répartis par politique publique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820472" y="6331763"/>
            <a:ext cx="432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40</a:t>
            </a:r>
            <a:endParaRPr lang="fr-FR" sz="1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239520" y="2891232"/>
            <a:ext cx="13681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Eclairage public, voirie, espaces verts, infrastructures 88,1</a:t>
            </a:r>
          </a:p>
          <a:p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699792" y="5373216"/>
            <a:ext cx="20744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Coordination des actions de sensibilisation en matière d’environnement 2,7</a:t>
            </a: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79512" y="620688"/>
            <a:ext cx="8964488" cy="72494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/>
              <a:t>Les actions de développement durable portées par Tours Métropole Val de Loire</a:t>
            </a:r>
          </a:p>
          <a:p>
            <a:r>
              <a:rPr lang="fr-FR" sz="1800" b="1" dirty="0" smtClean="0"/>
              <a:t>(dépenses de fonctionnement et d’investissement)</a:t>
            </a:r>
            <a:endParaRPr lang="fr-FR" sz="1800" b="1" dirty="0"/>
          </a:p>
        </p:txBody>
      </p:sp>
      <p:sp>
        <p:nvSpPr>
          <p:cNvPr id="3" name="Rectangle 2"/>
          <p:cNvSpPr/>
          <p:nvPr/>
        </p:nvSpPr>
        <p:spPr>
          <a:xfrm>
            <a:off x="287524" y="1772816"/>
            <a:ext cx="856895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  <a:tabLst>
                <a:tab pos="6999288" algn="l"/>
              </a:tabLst>
            </a:pPr>
            <a:r>
              <a:rPr lang="fr-FR" sz="2000" b="1" dirty="0" smtClean="0">
                <a:solidFill>
                  <a:srgbClr val="0070C0"/>
                </a:solidFill>
              </a:rPr>
              <a:t>Actions de sensibilisation 	</a:t>
            </a:r>
            <a:r>
              <a:rPr lang="fr-FR" sz="2000" b="1" dirty="0" smtClean="0"/>
              <a:t>3.080.245 €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 smtClean="0"/>
              <a:t>Aménagement </a:t>
            </a:r>
            <a:r>
              <a:rPr lang="fr-FR" sz="1600" dirty="0"/>
              <a:t>des Iles Noires de la </a:t>
            </a:r>
            <a:r>
              <a:rPr lang="fr-FR" sz="1600" dirty="0" smtClean="0"/>
              <a:t>Riche : 190.000€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 smtClean="0"/>
              <a:t>Jardins </a:t>
            </a:r>
            <a:r>
              <a:rPr lang="fr-FR" sz="1600" dirty="0"/>
              <a:t>familiaux </a:t>
            </a:r>
            <a:r>
              <a:rPr lang="fr-FR" sz="1600" dirty="0" smtClean="0"/>
              <a:t>et interventions La </a:t>
            </a:r>
            <a:r>
              <a:rPr lang="fr-FR" sz="1600" dirty="0"/>
              <a:t>Gloriette </a:t>
            </a:r>
            <a:r>
              <a:rPr lang="fr-FR" sz="1600" dirty="0" smtClean="0"/>
              <a:t>: 123.500€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 smtClean="0"/>
              <a:t>Actions </a:t>
            </a:r>
            <a:r>
              <a:rPr lang="fr-FR" sz="1600" dirty="0"/>
              <a:t>Plan </a:t>
            </a:r>
            <a:r>
              <a:rPr lang="fr-FR" sz="1600" dirty="0" smtClean="0"/>
              <a:t>Climat : 50.000€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 smtClean="0"/>
              <a:t>Plan </a:t>
            </a:r>
            <a:r>
              <a:rPr lang="fr-FR" sz="1600" dirty="0"/>
              <a:t>de prévision des risques </a:t>
            </a:r>
            <a:r>
              <a:rPr lang="fr-FR" sz="1600" dirty="0" smtClean="0"/>
              <a:t>technologiques : 1.570.000€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 smtClean="0"/>
              <a:t>Réaménagement peupleraie et restaurations prairies : 214.000€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/>
              <a:t>Equipements : </a:t>
            </a:r>
            <a:r>
              <a:rPr lang="fr-FR" sz="1600" dirty="0" smtClean="0"/>
              <a:t>65.000€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Frais de fonctionnement : 288.021€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Charges de personnel : 579.724€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dirty="0" smtClean="0">
                <a:solidFill>
                  <a:srgbClr val="0070C0"/>
                </a:solidFill>
              </a:rPr>
              <a:t>Politique </a:t>
            </a:r>
            <a:r>
              <a:rPr lang="fr-FR" sz="2000" b="1" dirty="0">
                <a:solidFill>
                  <a:srgbClr val="0070C0"/>
                </a:solidFill>
              </a:rPr>
              <a:t>agricole                                                           </a:t>
            </a:r>
            <a:r>
              <a:rPr lang="fr-FR" sz="2000" b="1" dirty="0" smtClean="0">
                <a:solidFill>
                  <a:srgbClr val="0070C0"/>
                </a:solidFill>
              </a:rPr>
              <a:t>         </a:t>
            </a:r>
            <a:r>
              <a:rPr lang="fr-FR" sz="2000" b="1" dirty="0" smtClean="0"/>
              <a:t>449.150 </a:t>
            </a:r>
            <a:r>
              <a:rPr lang="fr-FR" sz="2000" b="1" dirty="0"/>
              <a:t>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Frais de fonctionnement : 50.000€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Construction </a:t>
            </a:r>
            <a:r>
              <a:rPr lang="fr-FR" sz="1600" dirty="0"/>
              <a:t>d’une CUMA à </a:t>
            </a:r>
            <a:r>
              <a:rPr lang="fr-FR" sz="1600" dirty="0" err="1" smtClean="0"/>
              <a:t>Berthenay</a:t>
            </a:r>
            <a:r>
              <a:rPr lang="fr-FR" sz="1600" dirty="0" smtClean="0"/>
              <a:t> : 50.000€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Accompagnement projets agricoles </a:t>
            </a:r>
            <a:r>
              <a:rPr lang="fr-FR" sz="1600" dirty="0" err="1" smtClean="0"/>
              <a:t>Rochecorbon</a:t>
            </a:r>
            <a:r>
              <a:rPr lang="fr-FR" sz="1600" dirty="0" smtClean="0"/>
              <a:t> : 40.000€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Viabilisation de terrains de maraichages aux Iles noires à La </a:t>
            </a:r>
            <a:r>
              <a:rPr lang="fr-FR" sz="1600" dirty="0" smtClean="0"/>
              <a:t>Riche : 195.000€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Construction d’un auvent mutualisé à La </a:t>
            </a:r>
            <a:r>
              <a:rPr lang="fr-FR" sz="1600" dirty="0" smtClean="0"/>
              <a:t>Riche : 20.000€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Etudes pour la construction d’une </a:t>
            </a:r>
            <a:r>
              <a:rPr lang="fr-FR" sz="1600" dirty="0" smtClean="0"/>
              <a:t>légumerie : 20.000€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Acquisitions </a:t>
            </a:r>
            <a:r>
              <a:rPr lang="fr-FR" sz="1600" dirty="0" smtClean="0"/>
              <a:t>foncières : 60.000€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Soutien à l’abattoir de </a:t>
            </a:r>
            <a:r>
              <a:rPr lang="fr-FR" sz="1600" dirty="0" smtClean="0"/>
              <a:t>Bourgueil : 13.990€</a:t>
            </a:r>
          </a:p>
          <a:p>
            <a:endParaRPr lang="fr-FR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604448" y="6309320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41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5796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524" y="689788"/>
            <a:ext cx="856895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  <a:tabLst>
                <a:tab pos="6999288" algn="l"/>
              </a:tabLst>
            </a:pPr>
            <a:r>
              <a:rPr lang="fr-FR" sz="2000" b="1" dirty="0" smtClean="0">
                <a:solidFill>
                  <a:srgbClr val="0070C0"/>
                </a:solidFill>
              </a:rPr>
              <a:t>Energie 	</a:t>
            </a:r>
            <a:r>
              <a:rPr lang="fr-FR" sz="2000" b="1" dirty="0" smtClean="0"/>
              <a:t>1.378.089 €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 smtClean="0"/>
              <a:t>Frais de fonctionnement : 50.000€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 smtClean="0"/>
              <a:t>Charges de personnel : 697.270€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 smtClean="0"/>
              <a:t>Fonds </a:t>
            </a:r>
            <a:r>
              <a:rPr lang="fr-FR" sz="1600" dirty="0"/>
              <a:t>de concours Plan </a:t>
            </a:r>
            <a:r>
              <a:rPr lang="fr-FR" sz="1600" dirty="0" smtClean="0"/>
              <a:t>Climat : 150.000€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/>
              <a:t>Travaux d’économies d’énergie et interventions dans les bâtiments </a:t>
            </a:r>
            <a:r>
              <a:rPr lang="fr-FR" sz="1600" dirty="0" smtClean="0"/>
              <a:t>métropolitains : 265.000€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Schéma directeur </a:t>
            </a:r>
            <a:r>
              <a:rPr lang="fr-FR" sz="1600" dirty="0" smtClean="0"/>
              <a:t>énergie : 130.000€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Etudes réseau de chaleur Ouest et Nord de </a:t>
            </a:r>
            <a:r>
              <a:rPr lang="fr-FR" sz="1600" dirty="0" smtClean="0"/>
              <a:t>Tours : 56.000€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Acquisition d’un logiciel spécialisé : 25.000€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b="1" dirty="0" smtClean="0">
                <a:solidFill>
                  <a:srgbClr val="0070C0"/>
                </a:solidFill>
              </a:rPr>
              <a:t>Habitat						         </a:t>
            </a:r>
            <a:r>
              <a:rPr lang="fr-FR" sz="2000" b="1" dirty="0" smtClean="0"/>
              <a:t>3.350.000 €</a:t>
            </a:r>
            <a:endParaRPr lang="fr-FR" sz="16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Bonifications d’aide pour la performance énergétique dans les opérations de construction neuve de logements sociaux : 1.350.000€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Aides aux travaux d’amélioration thermique du parc Logement social existant : 600.000€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Aides aux travaux d’amélioration thermique du parc Logement privé existant : 480.000€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Création d’une plateforme locale de rénovation de l’habitat : 920.000€</a:t>
            </a:r>
          </a:p>
          <a:p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v"/>
              <a:tabLst>
                <a:tab pos="6999288" algn="l"/>
              </a:tabLst>
            </a:pPr>
            <a:r>
              <a:rPr lang="fr-FR" sz="2000" b="1" dirty="0" smtClean="0">
                <a:solidFill>
                  <a:srgbClr val="0070C0"/>
                </a:solidFill>
              </a:rPr>
              <a:t>Schéma Vélo </a:t>
            </a:r>
            <a:r>
              <a:rPr lang="fr-FR" sz="2000" b="1" dirty="0">
                <a:solidFill>
                  <a:srgbClr val="0070C0"/>
                </a:solidFill>
              </a:rPr>
              <a:t>	</a:t>
            </a:r>
            <a:r>
              <a:rPr lang="fr-FR" sz="2000" b="1" dirty="0" smtClean="0"/>
              <a:t>2.500.000 </a:t>
            </a:r>
            <a:r>
              <a:rPr lang="fr-FR" sz="2000" b="1" dirty="0"/>
              <a:t>€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 smtClean="0"/>
              <a:t>Schéma 2 roues : 500.000€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 smtClean="0"/>
              <a:t>Itinéraire cyclable Saint Jacques de Compostelle : 1.200.000€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363538" algn="l"/>
              </a:tabLst>
            </a:pPr>
            <a:r>
              <a:rPr lang="fr-FR" sz="1600" dirty="0" smtClean="0"/>
              <a:t>Itinéraire cyclable Cher Canal du Berry : 800.000€</a:t>
            </a:r>
            <a:endParaRPr lang="fr-FR" sz="16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604448" y="6309320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42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07788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524" y="689788"/>
            <a:ext cx="8568952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  <a:tabLst>
                <a:tab pos="6999288" algn="l"/>
              </a:tabLst>
            </a:pPr>
            <a:r>
              <a:rPr lang="fr-FR" sz="2000" b="1" dirty="0" smtClean="0">
                <a:solidFill>
                  <a:srgbClr val="0070C0"/>
                </a:solidFill>
              </a:rPr>
              <a:t>Eclairage public 	   </a:t>
            </a:r>
            <a:r>
              <a:rPr lang="fr-FR" sz="2000" b="1" dirty="0" smtClean="0"/>
              <a:t>180.373 €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Audit patrimonial sur l’éclairage public : 180.373€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b="1" dirty="0" smtClean="0">
                <a:solidFill>
                  <a:srgbClr val="0070C0"/>
                </a:solidFill>
              </a:rPr>
              <a:t>Valorisation des ordures ménagères</a:t>
            </a:r>
            <a:r>
              <a:rPr lang="fr-FR" sz="2000" b="1" dirty="0">
                <a:solidFill>
                  <a:srgbClr val="0070C0"/>
                </a:solidFill>
              </a:rPr>
              <a:t>		         </a:t>
            </a:r>
            <a:r>
              <a:rPr lang="fr-FR" sz="2000" b="1" dirty="0"/>
              <a:t>2.101.260 €</a:t>
            </a:r>
            <a:endParaRPr lang="fr-FR" sz="20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Aménagement des dépôts et déchetterie : 333.500€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 smtClean="0"/>
              <a:t>Contenerisation</a:t>
            </a:r>
            <a:r>
              <a:rPr lang="fr-FR" sz="1600" dirty="0" smtClean="0"/>
              <a:t> : 1.000.000€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Réhabilitation thermique : 45.000€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Projet Maison de l’environnement à la Gloriette : 250.000€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Prise de participation Centre de tri : 472.760€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b="1" dirty="0" smtClean="0">
                <a:solidFill>
                  <a:srgbClr val="0070C0"/>
                </a:solidFill>
              </a:rPr>
              <a:t>Propreté urbaine					            </a:t>
            </a:r>
            <a:r>
              <a:rPr lang="fr-FR" sz="2000" b="1" dirty="0" smtClean="0"/>
              <a:t>400.000 €</a:t>
            </a:r>
            <a:endParaRPr lang="fr-FR" sz="16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Achat de véhicules et matériels spécialisés : 400.000€</a:t>
            </a:r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b="1" dirty="0" smtClean="0">
                <a:solidFill>
                  <a:srgbClr val="0070C0"/>
                </a:solidFill>
              </a:rPr>
              <a:t>GEMAPI</a:t>
            </a:r>
            <a:r>
              <a:rPr lang="fr-FR" sz="2000" b="1" dirty="0">
                <a:solidFill>
                  <a:srgbClr val="0070C0"/>
                </a:solidFill>
              </a:rPr>
              <a:t>					        </a:t>
            </a:r>
            <a:r>
              <a:rPr lang="fr-FR" sz="2000" b="1" dirty="0" smtClean="0">
                <a:solidFill>
                  <a:srgbClr val="0070C0"/>
                </a:solidFill>
              </a:rPr>
              <a:t>	         </a:t>
            </a:r>
            <a:r>
              <a:rPr lang="fr-FR" sz="2000" b="1" dirty="0" smtClean="0"/>
              <a:t>1.381.089 </a:t>
            </a:r>
            <a:r>
              <a:rPr lang="fr-FR" sz="2000" b="1" dirty="0"/>
              <a:t>€</a:t>
            </a:r>
            <a:endParaRPr lang="fr-FR" sz="16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Frais de fonctionnement </a:t>
            </a:r>
            <a:r>
              <a:rPr lang="fr-FR" sz="1600" dirty="0"/>
              <a:t>: </a:t>
            </a:r>
            <a:r>
              <a:rPr lang="fr-FR" sz="1600" dirty="0" smtClean="0"/>
              <a:t>165.000€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Charges de personnel : 271.089€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Participation travaux renforcement au plan Loire Grandeur </a:t>
            </a:r>
            <a:r>
              <a:rPr lang="fr-FR" sz="1600" dirty="0" smtClean="0"/>
              <a:t>Nature : 445.000€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Interventions sur </a:t>
            </a:r>
            <a:r>
              <a:rPr lang="fr-FR" sz="1600" dirty="0" smtClean="0"/>
              <a:t>barrages : 185.000€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Acquisition de </a:t>
            </a:r>
            <a:r>
              <a:rPr lang="fr-FR" sz="1600" dirty="0" smtClean="0"/>
              <a:t>matériel : 260.000€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Acquisitions GEMAPI : 55.000€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600" dirty="0"/>
          </a:p>
          <a:p>
            <a:endParaRPr lang="fr-FR" sz="1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604448" y="6309320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43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6586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516" y="548680"/>
            <a:ext cx="8568952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  <a:tabLst>
                <a:tab pos="6999288" algn="l"/>
              </a:tabLst>
            </a:pPr>
            <a:r>
              <a:rPr lang="fr-FR" sz="2000" b="1" dirty="0" smtClean="0">
                <a:solidFill>
                  <a:srgbClr val="0070C0"/>
                </a:solidFill>
              </a:rPr>
              <a:t>Eaux pluviales	</a:t>
            </a:r>
            <a:r>
              <a:rPr lang="fr-FR" sz="2000" b="1" dirty="0" smtClean="0"/>
              <a:t>1.882.860€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6999288" algn="l"/>
              </a:tabLst>
            </a:pPr>
            <a:r>
              <a:rPr lang="fr-FR" sz="1600" dirty="0"/>
              <a:t>Frais de fonctionnement : 624.000</a:t>
            </a:r>
            <a:r>
              <a:rPr lang="fr-FR" sz="1600" dirty="0" smtClean="0"/>
              <a:t>€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6999288" algn="l"/>
              </a:tabLst>
            </a:pPr>
            <a:r>
              <a:rPr lang="fr-FR" sz="1600" dirty="0" smtClean="0"/>
              <a:t>Etudes techniques : 211.000€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6999288" algn="l"/>
              </a:tabLst>
            </a:pPr>
            <a:r>
              <a:rPr lang="fr-FR" sz="1600" dirty="0" smtClean="0"/>
              <a:t>Acquisitions de matériel :100.000€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6999288" algn="l"/>
              </a:tabLst>
            </a:pPr>
            <a:r>
              <a:rPr lang="fr-FR" sz="1600" dirty="0" smtClean="0"/>
              <a:t>Travaux et installations techniques : 947.860€</a:t>
            </a: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v"/>
              <a:tabLst>
                <a:tab pos="6999288" algn="l"/>
              </a:tabLst>
            </a:pPr>
            <a:endParaRPr lang="fr-FR" sz="2000" b="1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  <a:tabLst>
                <a:tab pos="6999288" algn="l"/>
              </a:tabLst>
            </a:pPr>
            <a:r>
              <a:rPr lang="fr-FR" sz="2000" b="1" dirty="0" smtClean="0">
                <a:solidFill>
                  <a:srgbClr val="0070C0"/>
                </a:solidFill>
              </a:rPr>
              <a:t>Equipement des services		</a:t>
            </a:r>
            <a:r>
              <a:rPr lang="fr-FR" sz="2000" b="1" dirty="0" smtClean="0"/>
              <a:t>50.000€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6999288" algn="l"/>
              </a:tabLst>
            </a:pPr>
            <a:r>
              <a:rPr lang="fr-FR" sz="1600" dirty="0" smtClean="0"/>
              <a:t>Véhicules électriques : 50.000€</a:t>
            </a:r>
            <a:endParaRPr lang="fr-FR" sz="1600" dirty="0"/>
          </a:p>
          <a:p>
            <a:pPr marL="342900" indent="-342900">
              <a:buFont typeface="Wingdings" panose="05000000000000000000" pitchFamily="2" charset="2"/>
              <a:buChar char="v"/>
              <a:tabLst>
                <a:tab pos="6999288" algn="l"/>
              </a:tabLst>
            </a:pPr>
            <a:endParaRPr lang="fr-FR" sz="2000" b="1" dirty="0" smtClean="0">
              <a:solidFill>
                <a:srgbClr val="0070C0"/>
              </a:solidFill>
            </a:endParaRPr>
          </a:p>
          <a:p>
            <a:pPr>
              <a:tabLst>
                <a:tab pos="6999288" algn="l"/>
              </a:tabLst>
            </a:pPr>
            <a:r>
              <a:rPr lang="fr-FR" sz="2000" b="1" i="1" dirty="0" smtClean="0"/>
              <a:t>Soit un total de </a:t>
            </a:r>
            <a:r>
              <a:rPr lang="fr-FR" sz="2000" b="1" i="1" u="sng" dirty="0" smtClean="0"/>
              <a:t>16.753.247€</a:t>
            </a:r>
            <a:r>
              <a:rPr lang="fr-FR" sz="2000" b="1" i="1" dirty="0" smtClean="0"/>
              <a:t> inscrits au budget 2019, à</a:t>
            </a:r>
            <a:r>
              <a:rPr lang="fr-FR" sz="1600" i="1" dirty="0" smtClean="0"/>
              <a:t> ajouter aux 43,6M€ pour l’assainissement et 37,1M€ pour l’eau potable pour un total de </a:t>
            </a:r>
            <a:r>
              <a:rPr lang="fr-FR" sz="2000" b="1" i="1" dirty="0" smtClean="0"/>
              <a:t>97,4M€</a:t>
            </a:r>
            <a:r>
              <a:rPr lang="fr-FR" sz="1600" i="1" dirty="0" smtClean="0"/>
              <a:t>.</a:t>
            </a:r>
            <a:endParaRPr lang="fr-FR" sz="1600" i="1" dirty="0"/>
          </a:p>
          <a:p>
            <a:pPr marL="342900" indent="-342900">
              <a:buFont typeface="Wingdings" panose="05000000000000000000" pitchFamily="2" charset="2"/>
              <a:buChar char="v"/>
              <a:tabLst>
                <a:tab pos="6999288" algn="l"/>
              </a:tabLst>
            </a:pPr>
            <a:endParaRPr lang="fr-FR" sz="20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  <a:tabLst>
                <a:tab pos="6999288" algn="l"/>
              </a:tabLst>
            </a:pPr>
            <a:r>
              <a:rPr lang="fr-FR" sz="2000" b="1" dirty="0" smtClean="0">
                <a:solidFill>
                  <a:srgbClr val="0070C0"/>
                </a:solidFill>
              </a:rPr>
              <a:t>Mobilités	</a:t>
            </a:r>
            <a:endParaRPr lang="fr-FR" sz="20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Expérimentation de 5 minibus électriques : septembre 2019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Travaux préparatoires à l’arrivée des futurs bus GNV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70C0"/>
                </a:solidFill>
              </a:rPr>
              <a:t>Projets d’investissement conduits par Tours Métropole Val de </a:t>
            </a:r>
            <a:r>
              <a:rPr lang="fr-FR" sz="2000" b="1" dirty="0" smtClean="0">
                <a:solidFill>
                  <a:srgbClr val="0070C0"/>
                </a:solidFill>
              </a:rPr>
              <a:t>Loire</a:t>
            </a:r>
            <a:endParaRPr lang="fr-FR" b="1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Schéma eau potable : 0,75M€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Nouveau centre de tri : 25M€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Unité de production d’énergie verte (UPEV) : 60M€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 smtClean="0"/>
              <a:t>Chaufferie Biomasse : 21M€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600" dirty="0"/>
          </a:p>
          <a:p>
            <a:endParaRPr lang="fr-FR" sz="1600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604448" y="6309320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44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98706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903858"/>
            <a:ext cx="8964488" cy="724942"/>
          </a:xfrm>
        </p:spPr>
        <p:txBody>
          <a:bodyPr/>
          <a:lstStyle/>
          <a:p>
            <a:r>
              <a:rPr lang="fr-FR" sz="2800" b="1" dirty="0" smtClean="0"/>
              <a:t>Ce qu’il faut retenir de ce Budget Primitif 2019</a:t>
            </a:r>
            <a:endParaRPr lang="fr-FR" sz="28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 flipH="1">
            <a:off x="8532439" y="6356350"/>
            <a:ext cx="335479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45</a:t>
            </a:fld>
            <a:endParaRPr lang="fr-FR" sz="10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539552" y="2060848"/>
            <a:ext cx="8208912" cy="3951288"/>
          </a:xfrm>
        </p:spPr>
        <p:txBody>
          <a:bodyPr/>
          <a:lstStyle/>
          <a:p>
            <a:r>
              <a:rPr lang="fr-FR" sz="2000" b="1" dirty="0"/>
              <a:t>Pas d’augmentation des taux de </a:t>
            </a:r>
            <a:r>
              <a:rPr lang="fr-FR" sz="2000" b="1" dirty="0" smtClean="0"/>
              <a:t>fiscalité</a:t>
            </a:r>
          </a:p>
          <a:p>
            <a:endParaRPr lang="fr-FR" sz="2000" b="1" dirty="0"/>
          </a:p>
          <a:p>
            <a:r>
              <a:rPr lang="fr-FR" sz="2000" b="1" dirty="0" smtClean="0"/>
              <a:t>Dépenses de fonctionnement maîtrisées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Capacité </a:t>
            </a:r>
            <a:r>
              <a:rPr lang="fr-FR" sz="2000" b="1" dirty="0"/>
              <a:t>d’autofinancement augmentée </a:t>
            </a:r>
            <a:endParaRPr lang="fr-FR" sz="2000" b="1" dirty="0" smtClean="0"/>
          </a:p>
          <a:p>
            <a:endParaRPr lang="fr-FR" sz="2000" b="1" dirty="0"/>
          </a:p>
          <a:p>
            <a:r>
              <a:rPr lang="fr-FR" sz="2000" b="1" dirty="0" smtClean="0"/>
              <a:t>Politique </a:t>
            </a:r>
            <a:r>
              <a:rPr lang="fr-FR" sz="2000" b="1" dirty="0"/>
              <a:t>d’investissement </a:t>
            </a:r>
            <a:r>
              <a:rPr lang="fr-FR" sz="2000" b="1" dirty="0" smtClean="0"/>
              <a:t>ambitieuse</a:t>
            </a:r>
          </a:p>
          <a:p>
            <a:endParaRPr lang="fr-FR" sz="2000" b="1" dirty="0"/>
          </a:p>
          <a:p>
            <a:r>
              <a:rPr lang="fr-FR" sz="2000" b="1" dirty="0" smtClean="0"/>
              <a:t>Une priorité : le développement durable</a:t>
            </a:r>
          </a:p>
          <a:p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54734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457200" y="2420888"/>
            <a:ext cx="8229600" cy="1584176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500" b="1" dirty="0" smtClean="0">
              <a:solidFill>
                <a:schemeClr val="bg1"/>
              </a:solidFill>
            </a:endParaRPr>
          </a:p>
          <a:p>
            <a:endParaRPr lang="fr-FR" sz="1500" i="1" dirty="0" smtClean="0">
              <a:solidFill>
                <a:schemeClr val="bg1"/>
              </a:solidFill>
            </a:endParaRPr>
          </a:p>
          <a:p>
            <a:r>
              <a:rPr lang="fr-FR" sz="3600" i="1" dirty="0" smtClean="0">
                <a:solidFill>
                  <a:schemeClr val="bg1"/>
                </a:solidFill>
              </a:rPr>
              <a:t>Merci de votre attention</a:t>
            </a:r>
            <a:endParaRPr lang="fr-FR" sz="3600" i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6718" y="4165043"/>
            <a:ext cx="8229600" cy="73866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endParaRPr lang="fr-FR" dirty="0"/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  <a:p>
            <a:pPr algn="just"/>
            <a:endParaRPr lang="fr-FR" sz="800" b="1" dirty="0" smtClean="0">
              <a:solidFill>
                <a:schemeClr val="bg1"/>
              </a:solidFill>
            </a:endParaRP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46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4494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97" y="1916832"/>
            <a:ext cx="4638915" cy="308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24463"/>
            <a:ext cx="9144000" cy="712529"/>
          </a:xfrm>
        </p:spPr>
        <p:txBody>
          <a:bodyPr/>
          <a:lstStyle/>
          <a:p>
            <a:r>
              <a:rPr lang="fr-FR" sz="2800" b="1" dirty="0" smtClean="0"/>
              <a:t>2.1 / Recettes de fonctionnement </a:t>
            </a:r>
            <a:br>
              <a:rPr lang="fr-FR" sz="2800" b="1" dirty="0" smtClean="0"/>
            </a:br>
            <a:r>
              <a:rPr lang="fr-FR" sz="3200" b="1" dirty="0" smtClean="0">
                <a:solidFill>
                  <a:srgbClr val="0070C0"/>
                </a:solidFill>
              </a:rPr>
              <a:t>Budget </a:t>
            </a:r>
            <a:r>
              <a:rPr lang="fr-FR" sz="3200" b="1" dirty="0">
                <a:solidFill>
                  <a:srgbClr val="0070C0"/>
                </a:solidFill>
              </a:rPr>
              <a:t>Principal 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endParaRPr lang="fr-FR" sz="28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64077" y="1628800"/>
            <a:ext cx="4767964" cy="417646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fr-FR" sz="2000" b="1" cap="small" dirty="0" smtClean="0">
              <a:solidFill>
                <a:srgbClr val="7030A0"/>
              </a:solidFill>
            </a:endParaRPr>
          </a:p>
          <a:p>
            <a:pPr algn="just"/>
            <a:endParaRPr lang="fr-FR" dirty="0"/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60432" y="6356351"/>
            <a:ext cx="432048" cy="241002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5</a:t>
            </a:fld>
            <a:endParaRPr lang="fr-FR" sz="1000" dirty="0"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/>
          </p:nvPr>
        </p:nvSpPr>
        <p:spPr>
          <a:xfrm>
            <a:off x="164076" y="1909282"/>
            <a:ext cx="4767965" cy="3463935"/>
          </a:xfrm>
          <a:solidFill>
            <a:srgbClr val="00B0F0"/>
          </a:solidFill>
        </p:spPr>
        <p:txBody>
          <a:bodyPr/>
          <a:lstStyle/>
          <a:p>
            <a:pPr marL="0" indent="0" algn="ctr">
              <a:buNone/>
            </a:pPr>
            <a:endParaRPr lang="fr-FR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b="1" dirty="0" smtClean="0">
                <a:solidFill>
                  <a:schemeClr val="bg1"/>
                </a:solidFill>
              </a:rPr>
              <a:t>Les </a:t>
            </a:r>
            <a:r>
              <a:rPr lang="fr-FR" b="1" dirty="0">
                <a:solidFill>
                  <a:schemeClr val="bg1"/>
                </a:solidFill>
              </a:rPr>
              <a:t>recettes de </a:t>
            </a:r>
            <a:r>
              <a:rPr lang="fr-FR" b="1" dirty="0" smtClean="0">
                <a:solidFill>
                  <a:schemeClr val="bg1"/>
                </a:solidFill>
              </a:rPr>
              <a:t>Fonctionnement s'élèveront </a:t>
            </a:r>
            <a:r>
              <a:rPr lang="fr-FR" b="1" dirty="0">
                <a:solidFill>
                  <a:schemeClr val="bg1"/>
                </a:solidFill>
              </a:rPr>
              <a:t>à </a:t>
            </a:r>
            <a:r>
              <a:rPr lang="fr-FR" sz="3200" b="1" dirty="0">
                <a:solidFill>
                  <a:schemeClr val="bg1"/>
                </a:solidFill>
              </a:rPr>
              <a:t>216,4 M€ 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chemeClr val="bg1"/>
                </a:solidFill>
              </a:rPr>
              <a:t>(</a:t>
            </a:r>
            <a:r>
              <a:rPr lang="fr-FR" dirty="0">
                <a:solidFill>
                  <a:schemeClr val="bg1"/>
                </a:solidFill>
              </a:rPr>
              <a:t>215 M€ en 2018)</a:t>
            </a:r>
          </a:p>
          <a:p>
            <a:pPr marL="0" indent="0" algn="just">
              <a:buNone/>
            </a:pPr>
            <a:endParaRPr lang="fr-FR" sz="1800" dirty="0"/>
          </a:p>
          <a:p>
            <a:pPr marL="0" indent="0" algn="just">
              <a:buNone/>
            </a:pPr>
            <a:endParaRPr lang="fr-FR" sz="1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60984" y="5005625"/>
            <a:ext cx="7128792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endParaRPr lang="fr-FR" dirty="0"/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Maintien des taux de fiscalité à leur niveau de </a:t>
            </a:r>
            <a:r>
              <a:rPr lang="fr-FR" b="1" dirty="0" smtClean="0">
                <a:solidFill>
                  <a:schemeClr val="bg1"/>
                </a:solidFill>
              </a:rPr>
              <a:t>2018</a:t>
            </a: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  <a:p>
            <a:pPr algn="just"/>
            <a:endParaRPr lang="fr-FR" sz="800" b="1" dirty="0" smtClean="0">
              <a:solidFill>
                <a:schemeClr val="bg1"/>
              </a:solidFill>
            </a:endParaRP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Fonctionnement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51520" y="5120115"/>
            <a:ext cx="6575472" cy="1152128"/>
          </a:xfrm>
        </p:spPr>
        <p:txBody>
          <a:bodyPr/>
          <a:lstStyle/>
          <a:p>
            <a:pPr marL="0" indent="0">
              <a:buNone/>
            </a:pPr>
            <a:r>
              <a:rPr lang="fr-FR" sz="2000" b="1" dirty="0" smtClean="0">
                <a:solidFill>
                  <a:srgbClr val="0070C0"/>
                </a:solidFill>
              </a:rPr>
              <a:t>Budget </a:t>
            </a:r>
            <a:r>
              <a:rPr lang="fr-FR" sz="2000" b="1" dirty="0">
                <a:solidFill>
                  <a:srgbClr val="0070C0"/>
                </a:solidFill>
              </a:rPr>
              <a:t>Crématorium   </a:t>
            </a:r>
          </a:p>
          <a:p>
            <a:pPr marL="0" indent="0">
              <a:buNone/>
            </a:pPr>
            <a:r>
              <a:rPr lang="fr-FR" sz="2000" b="1" dirty="0"/>
              <a:t>Les recettes de Fonctionnement s’élèvent à 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0,37 M€  </a:t>
            </a:r>
            <a:r>
              <a:rPr lang="fr-FR" sz="1600" dirty="0" smtClean="0"/>
              <a:t>(0,32 M€ en 2018)</a:t>
            </a:r>
            <a:endParaRPr lang="fr-FR" sz="1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04448" y="6356350"/>
            <a:ext cx="389948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6</a:t>
            </a:fld>
            <a:endParaRPr lang="fr-FR" sz="1000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764704"/>
            <a:ext cx="914400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2.2 / Recettes de fonctionnement </a:t>
            </a:r>
          </a:p>
          <a:p>
            <a:r>
              <a:rPr lang="fr-FR" sz="3200" b="1" dirty="0" smtClean="0">
                <a:solidFill>
                  <a:srgbClr val="0070C0"/>
                </a:solidFill>
              </a:rPr>
              <a:t>Budgets </a:t>
            </a:r>
            <a:r>
              <a:rPr lang="fr-FR" sz="3200" b="1" dirty="0">
                <a:solidFill>
                  <a:srgbClr val="0070C0"/>
                </a:solidFill>
              </a:rPr>
              <a:t>annexes 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endParaRPr lang="fr-FR" sz="2800" b="1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Fonctionnement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3"/>
          <p:cNvSpPr txBox="1">
            <a:spLocks/>
          </p:cNvSpPr>
          <p:nvPr/>
        </p:nvSpPr>
        <p:spPr>
          <a:xfrm>
            <a:off x="231516" y="1983178"/>
            <a:ext cx="6575472" cy="12269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000" b="1" dirty="0" smtClean="0">
                <a:solidFill>
                  <a:srgbClr val="0070C0"/>
                </a:solidFill>
              </a:rPr>
              <a:t>Budget  Assainissement</a:t>
            </a:r>
          </a:p>
          <a:p>
            <a:pPr marL="0" indent="0">
              <a:buFont typeface="Arial" pitchFamily="34" charset="0"/>
              <a:buNone/>
            </a:pPr>
            <a:r>
              <a:rPr lang="fr-FR" sz="2000" b="1" dirty="0" smtClean="0"/>
              <a:t>Les recettes de Fonctionnement s’élèvent à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23,1 M€ </a:t>
            </a:r>
            <a:r>
              <a:rPr lang="fr-FR" sz="1600" dirty="0" smtClean="0"/>
              <a:t>(24,5 M€ en 2018)</a:t>
            </a:r>
          </a:p>
        </p:txBody>
      </p:sp>
      <p:sp>
        <p:nvSpPr>
          <p:cNvPr id="13" name="Espace réservé du contenu 3"/>
          <p:cNvSpPr txBox="1">
            <a:spLocks/>
          </p:cNvSpPr>
          <p:nvPr/>
        </p:nvSpPr>
        <p:spPr>
          <a:xfrm>
            <a:off x="231516" y="3573016"/>
            <a:ext cx="6575472" cy="12411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000" b="1" dirty="0" smtClean="0">
                <a:solidFill>
                  <a:srgbClr val="0070C0"/>
                </a:solidFill>
              </a:rPr>
              <a:t>Budget  eau potable</a:t>
            </a:r>
          </a:p>
          <a:p>
            <a:pPr marL="0" indent="0">
              <a:buFont typeface="Arial" pitchFamily="34" charset="0"/>
              <a:buNone/>
            </a:pPr>
            <a:r>
              <a:rPr lang="fr-FR" sz="2000" b="1" dirty="0" smtClean="0"/>
              <a:t>Les recettes de Fonctionnement s’élèvent à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21,0 M€  </a:t>
            </a:r>
            <a:r>
              <a:rPr lang="fr-FR" sz="1600" dirty="0" smtClean="0"/>
              <a:t>(19,4 M€ en 2018)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992" y="1792808"/>
            <a:ext cx="2317008" cy="141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988" y="5161391"/>
            <a:ext cx="2337012" cy="1219937"/>
          </a:xfrm>
          <a:prstGeom prst="rect">
            <a:avLst/>
          </a:prstGeom>
        </p:spPr>
      </p:pic>
      <p:pic>
        <p:nvPicPr>
          <p:cNvPr id="16" name="Picture 2" descr="C:\Users\m.planche\AppData\Local\Microsoft\Windows\Temporary Internet Files\Content.Outlook\GQF19KC2\Reservoir  vidé_ L de Serres_MGA_4558 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22" b="38551"/>
          <a:stretch/>
        </p:blipFill>
        <p:spPr bwMode="auto">
          <a:xfrm>
            <a:off x="6804248" y="3284984"/>
            <a:ext cx="2328545" cy="182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0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457200" y="2420888"/>
            <a:ext cx="8229600" cy="1584176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</a:rPr>
              <a:t>3/ Les dépenses de fonctionnement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4165043"/>
            <a:ext cx="8229600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endParaRPr lang="fr-FR" dirty="0"/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s</a:t>
            </a:r>
            <a:r>
              <a:rPr lang="fr-FR" b="1" dirty="0" smtClean="0">
                <a:solidFill>
                  <a:schemeClr val="bg1"/>
                </a:solidFill>
              </a:rPr>
              <a:t>ur le Budget Principal / Budgets Annexes</a:t>
            </a: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  <a:p>
            <a:pPr algn="just"/>
            <a:endParaRPr lang="fr-FR" sz="800" b="1" dirty="0" smtClean="0">
              <a:solidFill>
                <a:schemeClr val="bg1"/>
              </a:solidFill>
            </a:endParaRP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2"/>
          <p:cNvSpPr txBox="1">
            <a:spLocks/>
          </p:cNvSpPr>
          <p:nvPr/>
        </p:nvSpPr>
        <p:spPr>
          <a:xfrm flipH="1">
            <a:off x="8532439" y="6356350"/>
            <a:ext cx="33547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064CE4-448B-48E3-8F9E-A3FE79AF725B}" type="slidenum">
              <a:rPr lang="fr-FR" sz="1000" smtClean="0"/>
              <a:pPr/>
              <a:t>7</a:t>
            </a:fld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6741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612576" y="740951"/>
            <a:ext cx="9632838" cy="648072"/>
          </a:xfrm>
        </p:spPr>
        <p:txBody>
          <a:bodyPr/>
          <a:lstStyle/>
          <a:p>
            <a:r>
              <a:rPr lang="fr-FR" sz="3200" b="1" dirty="0" smtClean="0"/>
              <a:t>3.1/ Dépenses de Fonctionnement </a:t>
            </a:r>
            <a:br>
              <a:rPr lang="fr-FR" sz="3200" b="1" dirty="0" smtClean="0"/>
            </a:br>
            <a:r>
              <a:rPr lang="fr-FR" sz="3200" b="1" dirty="0">
                <a:solidFill>
                  <a:srgbClr val="0070C0"/>
                </a:solidFill>
              </a:rPr>
              <a:t>Budget Principal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199" y="2125306"/>
            <a:ext cx="3724952" cy="3891445"/>
          </a:xfrm>
          <a:solidFill>
            <a:srgbClr val="00B0F0"/>
          </a:solidFill>
        </p:spPr>
        <p:txBody>
          <a:bodyPr/>
          <a:lstStyle/>
          <a:p>
            <a:pPr marL="0" indent="0">
              <a:buNone/>
            </a:pPr>
            <a:endParaRPr lang="fr-FR" sz="2000" b="1" cap="small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fr-FR" sz="1800" b="1" dirty="0" smtClean="0">
                <a:solidFill>
                  <a:schemeClr val="bg1"/>
                </a:solidFill>
              </a:rPr>
              <a:t>En 2019, les </a:t>
            </a:r>
            <a:r>
              <a:rPr lang="fr-FR" sz="1800" b="1" dirty="0">
                <a:solidFill>
                  <a:schemeClr val="bg1"/>
                </a:solidFill>
              </a:rPr>
              <a:t>dépenses réelles de Fonctionnement </a:t>
            </a:r>
            <a:r>
              <a:rPr lang="fr-FR" sz="1800" b="1" dirty="0" smtClean="0">
                <a:solidFill>
                  <a:schemeClr val="bg1"/>
                </a:solidFill>
              </a:rPr>
              <a:t>du Budget Principal s’élèveront à</a:t>
            </a:r>
          </a:p>
          <a:p>
            <a:pPr marL="0" indent="0" algn="ctr">
              <a:buNone/>
            </a:pPr>
            <a:r>
              <a:rPr lang="fr-FR" sz="1800" b="1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fr-FR" sz="3200" b="1" dirty="0" smtClean="0">
                <a:solidFill>
                  <a:schemeClr val="bg1"/>
                </a:solidFill>
              </a:rPr>
              <a:t>182,6 </a:t>
            </a:r>
            <a:r>
              <a:rPr lang="fr-FR" sz="3200" b="1" dirty="0">
                <a:solidFill>
                  <a:schemeClr val="bg1"/>
                </a:solidFill>
              </a:rPr>
              <a:t>M€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endParaRPr lang="fr-FR" sz="3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1800" dirty="0" smtClean="0">
                <a:solidFill>
                  <a:schemeClr val="bg1"/>
                </a:solidFill>
              </a:rPr>
              <a:t>(185,9 M€ en 2018)</a:t>
            </a:r>
          </a:p>
          <a:p>
            <a:pPr algn="just"/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/>
          <a:stretch/>
        </p:blipFill>
        <p:spPr bwMode="auto">
          <a:xfrm>
            <a:off x="4182151" y="2125306"/>
            <a:ext cx="4838111" cy="389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04447" y="6356350"/>
            <a:ext cx="387433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8</a:t>
            </a:fld>
            <a:endParaRPr lang="fr-FR" sz="1000" dirty="0"/>
          </a:p>
        </p:txBody>
      </p:sp>
      <p:sp>
        <p:nvSpPr>
          <p:cNvPr id="6" name="Rectangle 5"/>
          <p:cNvSpPr/>
          <p:nvPr/>
        </p:nvSpPr>
        <p:spPr>
          <a:xfrm>
            <a:off x="437411" y="5293657"/>
            <a:ext cx="6835669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endParaRPr lang="fr-FR" dirty="0"/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Baisse des dépenses de fonctionnement</a:t>
            </a: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  <a:p>
            <a:pPr algn="just"/>
            <a:endParaRPr lang="fr-FR" sz="800" b="1" dirty="0" smtClean="0">
              <a:solidFill>
                <a:schemeClr val="bg1"/>
              </a:solidFill>
            </a:endParaRPr>
          </a:p>
          <a:p>
            <a:pPr algn="just"/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Fonctionnement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7" y="663761"/>
            <a:ext cx="8229600" cy="796950"/>
          </a:xfrm>
        </p:spPr>
        <p:txBody>
          <a:bodyPr/>
          <a:lstStyle/>
          <a:p>
            <a:r>
              <a:rPr lang="fr-FR" sz="3200" b="1" dirty="0" smtClean="0"/>
              <a:t>3.2/ Dépenses de Fonctionnement </a:t>
            </a:r>
            <a:br>
              <a:rPr lang="fr-FR" sz="3200" b="1" dirty="0" smtClean="0"/>
            </a:br>
            <a:r>
              <a:rPr lang="fr-FR" sz="3200" b="1" dirty="0">
                <a:solidFill>
                  <a:srgbClr val="0070C0"/>
                </a:solidFill>
              </a:rPr>
              <a:t>Budgets Annexes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23528" y="1484784"/>
            <a:ext cx="6264696" cy="5040560"/>
          </a:xfrm>
        </p:spPr>
        <p:txBody>
          <a:bodyPr/>
          <a:lstStyle/>
          <a:p>
            <a:pPr marL="0" indent="0">
              <a:buNone/>
            </a:pPr>
            <a:endParaRPr lang="fr-FR" sz="1000" b="1" cap="small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0070C0"/>
                </a:solidFill>
              </a:rPr>
              <a:t>Budget  Assainissement</a:t>
            </a:r>
          </a:p>
          <a:p>
            <a:pPr marL="0" indent="0" algn="just">
              <a:buNone/>
            </a:pPr>
            <a:r>
              <a:rPr lang="fr-FR" sz="2000" b="1" dirty="0"/>
              <a:t>Les dépenses réelles de Fonctionnement </a:t>
            </a:r>
            <a:r>
              <a:rPr lang="fr-FR" sz="2000" b="1" dirty="0" smtClean="0"/>
              <a:t>s’élèveront </a:t>
            </a:r>
            <a:r>
              <a:rPr lang="fr-FR" sz="2000" b="1" dirty="0"/>
              <a:t>à 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14,3 M€</a:t>
            </a:r>
          </a:p>
          <a:p>
            <a:pPr marL="0" indent="0" algn="just">
              <a:buNone/>
            </a:pPr>
            <a:r>
              <a:rPr lang="fr-FR" sz="1600" dirty="0" smtClean="0"/>
              <a:t>(14,1 </a:t>
            </a:r>
            <a:r>
              <a:rPr lang="fr-FR" sz="1600" dirty="0"/>
              <a:t>M</a:t>
            </a:r>
            <a:r>
              <a:rPr lang="fr-FR" sz="1600" dirty="0" smtClean="0"/>
              <a:t>€ en 2018)</a:t>
            </a:r>
            <a:endParaRPr lang="fr-FR" sz="1600" dirty="0"/>
          </a:p>
          <a:p>
            <a:pPr marL="0" indent="0" algn="just">
              <a:buNone/>
            </a:pPr>
            <a:endParaRPr lang="fr-FR" sz="1000" b="1" dirty="0" smtClean="0"/>
          </a:p>
          <a:p>
            <a:pPr marL="0" indent="0">
              <a:buNone/>
            </a:pPr>
            <a:r>
              <a:rPr lang="fr-FR" sz="2000" b="1" dirty="0">
                <a:solidFill>
                  <a:srgbClr val="0070C0"/>
                </a:solidFill>
              </a:rPr>
              <a:t>Budget eau potable</a:t>
            </a:r>
          </a:p>
          <a:p>
            <a:pPr marL="0" indent="0" algn="just">
              <a:buNone/>
            </a:pPr>
            <a:r>
              <a:rPr lang="fr-FR" sz="2000" b="1" dirty="0"/>
              <a:t>Les dépenses réelles de Fonctionnement </a:t>
            </a:r>
            <a:r>
              <a:rPr lang="fr-FR" sz="2000" b="1" dirty="0" smtClean="0"/>
              <a:t>s’élèveront </a:t>
            </a:r>
            <a:r>
              <a:rPr lang="fr-FR" sz="2000" b="1" dirty="0"/>
              <a:t>à 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12,4 M€</a:t>
            </a:r>
          </a:p>
          <a:p>
            <a:pPr marL="0" indent="0" algn="just">
              <a:buNone/>
            </a:pPr>
            <a:r>
              <a:rPr lang="fr-FR" sz="1600" dirty="0" smtClean="0"/>
              <a:t>(11,2 </a:t>
            </a:r>
            <a:r>
              <a:rPr lang="fr-FR" sz="1600" dirty="0"/>
              <a:t>M</a:t>
            </a:r>
            <a:r>
              <a:rPr lang="fr-FR" sz="1600" dirty="0" smtClean="0"/>
              <a:t>€ en 2018)</a:t>
            </a:r>
            <a:endParaRPr lang="fr-FR" sz="1600" dirty="0"/>
          </a:p>
          <a:p>
            <a:pPr marL="0" indent="0">
              <a:buNone/>
            </a:pPr>
            <a:endParaRPr lang="fr-FR" sz="1000" dirty="0"/>
          </a:p>
          <a:p>
            <a:pPr marL="0" indent="0">
              <a:buNone/>
            </a:pPr>
            <a:r>
              <a:rPr lang="fr-FR" sz="2000" b="1" dirty="0">
                <a:solidFill>
                  <a:srgbClr val="0070C0"/>
                </a:solidFill>
              </a:rPr>
              <a:t>Budget Crématorium   </a:t>
            </a:r>
          </a:p>
          <a:p>
            <a:pPr marL="0" indent="0" algn="just">
              <a:buNone/>
            </a:pPr>
            <a:r>
              <a:rPr lang="fr-FR" sz="2000" b="1" dirty="0"/>
              <a:t>Les dépenses réelles de Fonctionnement </a:t>
            </a:r>
            <a:r>
              <a:rPr lang="fr-FR" sz="2000" b="1" dirty="0" smtClean="0"/>
              <a:t>s’élèveront </a:t>
            </a:r>
            <a:r>
              <a:rPr lang="fr-FR" sz="2000" b="1" dirty="0"/>
              <a:t>à 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0,1 M€</a:t>
            </a:r>
          </a:p>
          <a:p>
            <a:pPr marL="0" indent="0" algn="just">
              <a:buNone/>
            </a:pPr>
            <a:r>
              <a:rPr lang="fr-FR" sz="1600" dirty="0" smtClean="0"/>
              <a:t>(0,1 </a:t>
            </a:r>
            <a:r>
              <a:rPr lang="fr-FR" sz="1600" dirty="0"/>
              <a:t>M</a:t>
            </a:r>
            <a:r>
              <a:rPr lang="fr-FR" sz="1600" dirty="0" smtClean="0"/>
              <a:t>€ en 2018)</a:t>
            </a:r>
            <a:endParaRPr lang="fr-FR" sz="1600" dirty="0"/>
          </a:p>
          <a:p>
            <a:pPr marL="0" indent="0" algn="just">
              <a:buNone/>
            </a:pPr>
            <a:endParaRPr lang="fr-FR" sz="2000" b="1" dirty="0"/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flipH="1">
            <a:off x="8686797" y="6356350"/>
            <a:ext cx="349698" cy="365125"/>
          </a:xfrm>
        </p:spPr>
        <p:txBody>
          <a:bodyPr/>
          <a:lstStyle/>
          <a:p>
            <a:fld id="{9C064CE4-448B-48E3-8F9E-A3FE79AF725B}" type="slidenum">
              <a:rPr lang="fr-FR" sz="1000" smtClean="0"/>
              <a:t>9</a:t>
            </a:fld>
            <a:endParaRPr lang="fr-FR" sz="1000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6084168" y="0"/>
            <a:ext cx="3078690" cy="639688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</a:rPr>
              <a:t>Fonctionnement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11" name="Espace réservé du contenu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15455" y="1607755"/>
            <a:ext cx="2328545" cy="14713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455" y="4974669"/>
            <a:ext cx="2356331" cy="1406659"/>
          </a:xfrm>
          <a:prstGeom prst="rect">
            <a:avLst/>
          </a:prstGeom>
        </p:spPr>
      </p:pic>
      <p:pic>
        <p:nvPicPr>
          <p:cNvPr id="13" name="Picture 2" descr="C:\Users\m.planche\AppData\Local\Microsoft\Windows\Temporary Internet Files\Content.Outlook\GQF19KC2\Reservoir  vidé_ L de Serres_MGA_4558 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22" b="38551"/>
          <a:stretch/>
        </p:blipFill>
        <p:spPr bwMode="auto">
          <a:xfrm>
            <a:off x="6815455" y="3118374"/>
            <a:ext cx="2328545" cy="182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4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+">
      <a:majorFont>
        <a:latin typeface="Roboto Condensed"/>
        <a:ea typeface=""/>
        <a:cs typeface=""/>
      </a:majorFont>
      <a:minorFont>
        <a:latin typeface="Roboto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5136</TotalTime>
  <Words>2079</Words>
  <Application>Microsoft Office PowerPoint</Application>
  <PresentationFormat>Affichage à l'écran (4:3)</PresentationFormat>
  <Paragraphs>668</Paragraphs>
  <Slides>46</Slides>
  <Notes>41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2.1 / Recettes de fonctionnement  Budget Principal  </vt:lpstr>
      <vt:lpstr>Présentation PowerPoint</vt:lpstr>
      <vt:lpstr>Présentation PowerPoint</vt:lpstr>
      <vt:lpstr>3.1/ Dépenses de Fonctionnement  Budget Principal</vt:lpstr>
      <vt:lpstr>3.2/ Dépenses de Fonctionnement  Budgets Annexes</vt:lpstr>
      <vt:lpstr>3.3/ Focus sur l’évolution de  l’Autofinancement net</vt:lpstr>
      <vt:lpstr>Présentation PowerPoint</vt:lpstr>
      <vt:lpstr>4.1/ Recettes d’Investissement  Budget Principal</vt:lpstr>
      <vt:lpstr>4.2/ Recettes d’Investissement  Budgets annexes</vt:lpstr>
      <vt:lpstr>Présentation PowerPoint</vt:lpstr>
      <vt:lpstr>Présentation PowerPoint</vt:lpstr>
      <vt:lpstr>Présentation PowerPoint</vt:lpstr>
      <vt:lpstr>5.1/ Dépenses d’Investissement Budget Principal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6/ Dépenses d’Investissement sur  Budgets Annexes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consolidée de la dette</vt:lpstr>
      <vt:lpstr>Présentation consolidée de la dette</vt:lpstr>
      <vt:lpstr>8/ Ce qu’il faut retenir de ce Budget Primitif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Ce qu’il faut retenir de ce Budget Primitif 2019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lol.fortier@live.com</dc:creator>
  <cp:lastModifiedBy>Michèle CLAVEAU</cp:lastModifiedBy>
  <cp:revision>364</cp:revision>
  <cp:lastPrinted>2019-04-01T14:40:40Z</cp:lastPrinted>
  <dcterms:created xsi:type="dcterms:W3CDTF">2014-11-05T14:39:26Z</dcterms:created>
  <dcterms:modified xsi:type="dcterms:W3CDTF">2019-04-02T09:47:50Z</dcterms:modified>
</cp:coreProperties>
</file>